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290" r:id="rId3"/>
    <p:sldId id="289" r:id="rId4"/>
    <p:sldId id="260" r:id="rId5"/>
    <p:sldId id="261" r:id="rId6"/>
    <p:sldId id="263" r:id="rId7"/>
    <p:sldId id="262" r:id="rId8"/>
    <p:sldId id="28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8" r:id="rId17"/>
    <p:sldId id="277" r:id="rId18"/>
    <p:sldId id="285" r:id="rId19"/>
    <p:sldId id="273" r:id="rId20"/>
    <p:sldId id="283" r:id="rId21"/>
    <p:sldId id="286" r:id="rId22"/>
    <p:sldId id="274" r:id="rId23"/>
    <p:sldId id="275" r:id="rId24"/>
    <p:sldId id="288" r:id="rId25"/>
    <p:sldId id="280" r:id="rId26"/>
    <p:sldId id="279" r:id="rId27"/>
    <p:sldId id="281" r:id="rId2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339"/>
    <p:restoredTop sz="94376"/>
  </p:normalViewPr>
  <p:slideViewPr>
    <p:cSldViewPr snapToGrid="0">
      <p:cViewPr>
        <p:scale>
          <a:sx n="70" d="100"/>
          <a:sy n="70" d="100"/>
        </p:scale>
        <p:origin x="768" y="12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4T16:19:48.7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24575,'9'0'0,"-5"0"0,0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4T16:19:51.6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24575,'5'0'0,"-1"0"0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A3E004-E190-3745-8D05-6A47649E902B}" type="datetimeFigureOut">
              <a:rPr lang="pt-BR" smtClean="0"/>
              <a:t>14/04/2025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E21AD-9638-EE41-A23F-51DF2688F53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0566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Boa tarde a todos !! </a:t>
            </a:r>
          </a:p>
          <a:p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Agradeço disponibilidade de vocês mais uma vez e vamos iniciar nossa apresentação.   </a:t>
            </a:r>
          </a:p>
          <a:p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 Todos vendo bem? ouvindo bem?)  </a:t>
            </a:r>
          </a:p>
          <a:p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pt-B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VMarket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eh uma plataforma </a:t>
            </a:r>
            <a:r>
              <a:rPr lang="pt-B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completa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compras para o mercado </a:t>
            </a:r>
            <a:r>
              <a:rPr lang="pt-B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food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service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gostamos de frisar que eh um sistema que vai além da etapa da cotação, ele abrange todas as etapas necessárias para uma boa gestão de compras,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99695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as telas de preenchimento</a:t>
            </a:r>
          </a:p>
          <a:p>
            <a:endParaRPr lang="pt-BR" dirty="0"/>
          </a:p>
          <a:p>
            <a:r>
              <a:rPr lang="pt-BR" dirty="0"/>
              <a:t>1 - </a:t>
            </a:r>
            <a:r>
              <a:rPr lang="pt-BR" dirty="0" err="1"/>
              <a:t>visao</a:t>
            </a:r>
            <a:r>
              <a:rPr lang="pt-BR" dirty="0"/>
              <a:t> desktop</a:t>
            </a:r>
          </a:p>
          <a:p>
            <a:endParaRPr lang="pt-BR" dirty="0"/>
          </a:p>
          <a:p>
            <a:r>
              <a:rPr lang="pt-BR" dirty="0"/>
              <a:t>2 - </a:t>
            </a:r>
            <a:r>
              <a:rPr lang="pt-BR" dirty="0" err="1"/>
              <a:t>visao</a:t>
            </a:r>
            <a:r>
              <a:rPr lang="pt-BR" dirty="0"/>
              <a:t> mobile</a:t>
            </a:r>
          </a:p>
          <a:p>
            <a:endParaRPr lang="pt-BR" dirty="0"/>
          </a:p>
          <a:p>
            <a:r>
              <a:rPr lang="pt-BR" dirty="0"/>
              <a:t>esses links </a:t>
            </a:r>
            <a:r>
              <a:rPr lang="pt-BR" dirty="0" err="1"/>
              <a:t>sao</a:t>
            </a:r>
            <a:r>
              <a:rPr lang="pt-BR" dirty="0"/>
              <a:t> </a:t>
            </a:r>
            <a:r>
              <a:rPr lang="pt-BR" dirty="0" err="1"/>
              <a:t>personalizaveis</a:t>
            </a:r>
            <a:r>
              <a:rPr lang="pt-BR" dirty="0"/>
              <a:t>, pode ter apenas campo estoque ( caso do comprador definir demanda de compra ) </a:t>
            </a:r>
          </a:p>
          <a:p>
            <a:r>
              <a:rPr lang="pt-BR" dirty="0"/>
              <a:t>ou</a:t>
            </a:r>
          </a:p>
          <a:p>
            <a:r>
              <a:rPr lang="pt-BR" dirty="0"/>
              <a:t>campo estoque e demanda de compra ( onde o </a:t>
            </a:r>
            <a:r>
              <a:rPr lang="pt-BR" dirty="0" err="1"/>
              <a:t>responsavel</a:t>
            </a:r>
            <a:r>
              <a:rPr lang="pt-BR" dirty="0"/>
              <a:t> pelo preenchimento </a:t>
            </a:r>
            <a:r>
              <a:rPr lang="pt-BR" dirty="0" err="1"/>
              <a:t>ja</a:t>
            </a:r>
            <a:r>
              <a:rPr lang="pt-BR" dirty="0"/>
              <a:t> sugere a demanda )</a:t>
            </a:r>
          </a:p>
          <a:p>
            <a:r>
              <a:rPr lang="pt-BR" dirty="0"/>
              <a:t>e</a:t>
            </a:r>
          </a:p>
          <a:p>
            <a:r>
              <a:rPr lang="pt-BR" dirty="0"/>
              <a:t>uma </a:t>
            </a:r>
            <a:r>
              <a:rPr lang="pt-BR" dirty="0" err="1"/>
              <a:t>opcao</a:t>
            </a:r>
            <a:r>
              <a:rPr lang="pt-BR" dirty="0"/>
              <a:t> onde </a:t>
            </a:r>
            <a:r>
              <a:rPr lang="pt-BR" dirty="0" err="1"/>
              <a:t>ja</a:t>
            </a:r>
            <a:r>
              <a:rPr lang="pt-BR" dirty="0"/>
              <a:t> fica estabelecido no sistema uma demanda </a:t>
            </a:r>
            <a:r>
              <a:rPr lang="pt-BR" dirty="0" err="1"/>
              <a:t>automatica</a:t>
            </a:r>
            <a:r>
              <a:rPr lang="pt-BR" dirty="0"/>
              <a:t> ( uma vez preenchido o estoque )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28670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Apos o preenchimento da </a:t>
            </a:r>
            <a:r>
              <a:rPr lang="pt-BR" dirty="0" err="1"/>
              <a:t>requisicao</a:t>
            </a:r>
            <a:endParaRPr lang="pt-BR" dirty="0"/>
          </a:p>
          <a:p>
            <a:endParaRPr lang="pt-BR" dirty="0"/>
          </a:p>
          <a:p>
            <a:r>
              <a:rPr lang="pt-BR" dirty="0"/>
              <a:t>o sistema </a:t>
            </a:r>
            <a:r>
              <a:rPr lang="pt-BR" dirty="0" err="1"/>
              <a:t>ja</a:t>
            </a:r>
            <a:r>
              <a:rPr lang="pt-BR" dirty="0"/>
              <a:t> lista os itens para que se efetive a </a:t>
            </a:r>
            <a:r>
              <a:rPr lang="pt-BR" dirty="0" err="1"/>
              <a:t>cotacao</a:t>
            </a:r>
            <a:r>
              <a:rPr lang="pt-BR" dirty="0"/>
              <a:t> dos itens de </a:t>
            </a:r>
            <a:r>
              <a:rPr lang="pt-BR" dirty="0" err="1"/>
              <a:t>cotacao</a:t>
            </a:r>
            <a:r>
              <a:rPr lang="pt-BR" dirty="0"/>
              <a:t> e compra dos itens exclusivos</a:t>
            </a:r>
          </a:p>
          <a:p>
            <a:endParaRPr lang="pt-BR" dirty="0"/>
          </a:p>
          <a:p>
            <a:r>
              <a:rPr lang="pt-BR" dirty="0"/>
              <a:t>Vale a </a:t>
            </a:r>
            <a:r>
              <a:rPr lang="pt-BR" dirty="0" err="1"/>
              <a:t>observacao</a:t>
            </a:r>
            <a:r>
              <a:rPr lang="pt-BR" dirty="0"/>
              <a:t> para compra de </a:t>
            </a:r>
            <a:r>
              <a:rPr lang="pt-BR" dirty="0" err="1"/>
              <a:t>multiplos</a:t>
            </a:r>
            <a:r>
              <a:rPr lang="pt-BR" dirty="0"/>
              <a:t> </a:t>
            </a:r>
            <a:r>
              <a:rPr lang="pt-BR" dirty="0" err="1"/>
              <a:t>CNPJs</a:t>
            </a:r>
            <a:r>
              <a:rPr lang="pt-BR" dirty="0"/>
              <a:t>, que o sistema agrupa as demandas de todos os </a:t>
            </a:r>
            <a:r>
              <a:rPr lang="pt-BR" dirty="0" err="1"/>
              <a:t>cnpjs</a:t>
            </a:r>
            <a:r>
              <a:rPr lang="pt-BR" dirty="0"/>
              <a:t> como no exemplo deste arroz onde 4 casas fizeram a </a:t>
            </a:r>
            <a:r>
              <a:rPr lang="pt-BR" dirty="0" err="1"/>
              <a:t>solicitacao</a:t>
            </a:r>
            <a:r>
              <a:rPr lang="pt-BR" dirty="0"/>
              <a:t> e a demanda total foi de 72 </a:t>
            </a:r>
            <a:r>
              <a:rPr lang="pt-BR" dirty="0" err="1"/>
              <a:t>Kilos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18869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Uma vez o </a:t>
            </a:r>
            <a:r>
              <a:rPr lang="pt-BR" dirty="0" err="1"/>
              <a:t>botao</a:t>
            </a:r>
            <a:r>
              <a:rPr lang="pt-BR" dirty="0"/>
              <a:t> de </a:t>
            </a:r>
            <a:r>
              <a:rPr lang="pt-BR" dirty="0" err="1"/>
              <a:t>cotacao</a:t>
            </a:r>
            <a:r>
              <a:rPr lang="pt-BR" dirty="0"/>
              <a:t> acionado</a:t>
            </a:r>
          </a:p>
          <a:p>
            <a:endParaRPr lang="pt-BR" dirty="0"/>
          </a:p>
          <a:p>
            <a:r>
              <a:rPr lang="pt-BR" dirty="0"/>
              <a:t>o sistema notifica cada fornecedor via </a:t>
            </a:r>
            <a:r>
              <a:rPr lang="pt-BR" dirty="0" err="1"/>
              <a:t>whatsapp</a:t>
            </a:r>
            <a:endParaRPr lang="pt-BR" dirty="0"/>
          </a:p>
          <a:p>
            <a:r>
              <a:rPr lang="pt-BR" dirty="0"/>
              <a:t>mandando nominalmente o link para o preenchimento</a:t>
            </a:r>
          </a:p>
          <a:p>
            <a:endParaRPr lang="pt-BR" dirty="0"/>
          </a:p>
          <a:p>
            <a:r>
              <a:rPr lang="pt-BR" dirty="0" err="1"/>
              <a:t>obs</a:t>
            </a:r>
            <a:r>
              <a:rPr lang="pt-BR" dirty="0"/>
              <a:t> 1 - o link e enviado do numero </a:t>
            </a:r>
            <a:r>
              <a:rPr lang="pt-BR" dirty="0" err="1"/>
              <a:t>ja</a:t>
            </a:r>
            <a:r>
              <a:rPr lang="pt-BR" dirty="0"/>
              <a:t> utilizado na </a:t>
            </a:r>
            <a:r>
              <a:rPr lang="pt-BR" dirty="0" err="1"/>
              <a:t>operacao</a:t>
            </a:r>
            <a:r>
              <a:rPr lang="pt-BR" dirty="0"/>
              <a:t>, desta forma o fornecedor sabe a origem da mensagem</a:t>
            </a:r>
          </a:p>
          <a:p>
            <a:endParaRPr lang="pt-BR" dirty="0"/>
          </a:p>
          <a:p>
            <a:r>
              <a:rPr lang="pt-BR" dirty="0" err="1"/>
              <a:t>obs</a:t>
            </a:r>
            <a:r>
              <a:rPr lang="pt-BR" dirty="0"/>
              <a:t> 2 - o link e aberto </a:t>
            </a:r>
            <a:r>
              <a:rPr lang="pt-BR" dirty="0" err="1"/>
              <a:t>nao</a:t>
            </a:r>
            <a:r>
              <a:rPr lang="pt-BR" dirty="0"/>
              <a:t> requer </a:t>
            </a:r>
            <a:r>
              <a:rPr lang="pt-BR" dirty="0" err="1"/>
              <a:t>login</a:t>
            </a:r>
            <a:r>
              <a:rPr lang="pt-BR" dirty="0"/>
              <a:t> e senha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48346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quando acionado o link</a:t>
            </a:r>
          </a:p>
          <a:p>
            <a:r>
              <a:rPr lang="pt-BR" dirty="0"/>
              <a:t>o fornecedor acessa a pagina para preenchimento</a:t>
            </a:r>
          </a:p>
          <a:p>
            <a:r>
              <a:rPr lang="pt-BR" dirty="0"/>
              <a:t>basta colocar preco, </a:t>
            </a:r>
            <a:r>
              <a:rPr lang="pt-BR" dirty="0" err="1"/>
              <a:t>observacao</a:t>
            </a:r>
            <a:r>
              <a:rPr lang="pt-BR" dirty="0"/>
              <a:t> ( </a:t>
            </a:r>
            <a:r>
              <a:rPr lang="pt-BR" dirty="0" err="1"/>
              <a:t>geralemente</a:t>
            </a:r>
            <a:r>
              <a:rPr lang="pt-BR" dirty="0"/>
              <a:t> tamanho da caixa, </a:t>
            </a:r>
            <a:r>
              <a:rPr lang="pt-BR" dirty="0" err="1"/>
              <a:t>etc</a:t>
            </a:r>
            <a:r>
              <a:rPr lang="pt-BR" dirty="0"/>
              <a:t> )</a:t>
            </a:r>
          </a:p>
          <a:p>
            <a:endParaRPr lang="pt-BR" dirty="0"/>
          </a:p>
          <a:p>
            <a:r>
              <a:rPr lang="pt-BR" dirty="0"/>
              <a:t>fica </a:t>
            </a:r>
            <a:r>
              <a:rPr lang="pt-BR" dirty="0" err="1"/>
              <a:t>nitido</a:t>
            </a:r>
            <a:r>
              <a:rPr lang="pt-BR" dirty="0"/>
              <a:t> os alertas inerentes as marcas ( </a:t>
            </a:r>
            <a:r>
              <a:rPr lang="pt-BR" dirty="0" err="1"/>
              <a:t>nao</a:t>
            </a:r>
            <a:r>
              <a:rPr lang="pt-BR" dirty="0"/>
              <a:t> aceita marca similar )</a:t>
            </a:r>
          </a:p>
          <a:p>
            <a:endParaRPr lang="pt-BR" dirty="0"/>
          </a:p>
          <a:p>
            <a:r>
              <a:rPr lang="pt-BR" dirty="0"/>
              <a:t>trata se de uma </a:t>
            </a:r>
            <a:r>
              <a:rPr lang="pt-BR" dirty="0" err="1"/>
              <a:t>didatica</a:t>
            </a:r>
            <a:r>
              <a:rPr lang="pt-BR" dirty="0"/>
              <a:t> </a:t>
            </a:r>
            <a:r>
              <a:rPr lang="pt-BR" dirty="0" err="1"/>
              <a:t>facil</a:t>
            </a:r>
            <a:r>
              <a:rPr lang="pt-BR" dirty="0"/>
              <a:t> para fornecedor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5851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fazendo um pequeno resumo do processo</a:t>
            </a:r>
          </a:p>
          <a:p>
            <a:endParaRPr lang="pt-BR" dirty="0"/>
          </a:p>
          <a:p>
            <a:r>
              <a:rPr lang="pt-BR" dirty="0"/>
              <a:t>1 - </a:t>
            </a:r>
            <a:r>
              <a:rPr lang="pt-BR" dirty="0" err="1"/>
              <a:t>Requisicao</a:t>
            </a:r>
            <a:r>
              <a:rPr lang="pt-BR" dirty="0"/>
              <a:t> as 8</a:t>
            </a:r>
          </a:p>
          <a:p>
            <a:r>
              <a:rPr lang="pt-BR" dirty="0"/>
              <a:t>2 - listas de demandas e abertura da </a:t>
            </a:r>
            <a:r>
              <a:rPr lang="pt-BR" dirty="0" err="1"/>
              <a:t>cotacao</a:t>
            </a:r>
            <a:r>
              <a:rPr lang="pt-BR" dirty="0"/>
              <a:t> as 9</a:t>
            </a:r>
          </a:p>
          <a:p>
            <a:r>
              <a:rPr lang="pt-BR" dirty="0"/>
              <a:t>3 - retorno das </a:t>
            </a:r>
            <a:r>
              <a:rPr lang="pt-BR" dirty="0" err="1"/>
              <a:t>condicoes</a:t>
            </a:r>
            <a:r>
              <a:rPr lang="pt-BR" dirty="0"/>
              <a:t> da </a:t>
            </a:r>
            <a:r>
              <a:rPr lang="pt-BR" dirty="0" err="1"/>
              <a:t>cotacao</a:t>
            </a:r>
            <a:r>
              <a:rPr lang="pt-BR" dirty="0"/>
              <a:t> ( tempo </a:t>
            </a:r>
            <a:r>
              <a:rPr lang="pt-BR" dirty="0" err="1"/>
              <a:t>medio</a:t>
            </a:r>
            <a:r>
              <a:rPr lang="pt-BR" dirty="0"/>
              <a:t> de 3 horas da plataforma ) </a:t>
            </a:r>
          </a:p>
          <a:p>
            <a:endParaRPr lang="pt-BR" dirty="0"/>
          </a:p>
          <a:p>
            <a:r>
              <a:rPr lang="pt-BR" dirty="0"/>
              <a:t>nesta tela, tem as ultimas </a:t>
            </a:r>
            <a:r>
              <a:rPr lang="pt-BR" dirty="0" err="1"/>
              <a:t>cotacoes</a:t>
            </a:r>
            <a:r>
              <a:rPr lang="pt-BR" dirty="0"/>
              <a:t>, e pegando com exemplo essa de </a:t>
            </a:r>
            <a:r>
              <a:rPr lang="pt-BR" dirty="0" err="1"/>
              <a:t>proteina</a:t>
            </a:r>
            <a:endParaRPr lang="pt-BR" dirty="0"/>
          </a:p>
          <a:p>
            <a:endParaRPr lang="pt-BR" dirty="0"/>
          </a:p>
          <a:p>
            <a:r>
              <a:rPr lang="pt-BR" dirty="0"/>
              <a:t>1 - 55 itens cotados / 54 compras ( compra </a:t>
            </a:r>
            <a:r>
              <a:rPr lang="pt-BR" dirty="0" err="1"/>
              <a:t>ja</a:t>
            </a:r>
            <a:r>
              <a:rPr lang="pt-BR" dirty="0"/>
              <a:t> efetivada )</a:t>
            </a:r>
          </a:p>
          <a:p>
            <a:r>
              <a:rPr lang="pt-BR" dirty="0"/>
              <a:t>2 - 89% taxa de resposta e aqui se visualiza quem respondeu ( seara, </a:t>
            </a:r>
            <a:r>
              <a:rPr lang="pt-BR" dirty="0" err="1"/>
              <a:t>Jbs</a:t>
            </a:r>
            <a:r>
              <a:rPr lang="pt-BR" dirty="0"/>
              <a:t> , os principais .. </a:t>
            </a:r>
            <a:r>
              <a:rPr lang="pt-BR" dirty="0" err="1"/>
              <a:t>etc</a:t>
            </a:r>
            <a:r>
              <a:rPr lang="pt-BR" dirty="0"/>
              <a:t> )</a:t>
            </a:r>
          </a:p>
          <a:p>
            <a:r>
              <a:rPr lang="pt-BR" dirty="0"/>
              <a:t>3 assim o cliente </a:t>
            </a:r>
            <a:r>
              <a:rPr lang="pt-BR" dirty="0" err="1"/>
              <a:t>ja</a:t>
            </a:r>
            <a:r>
              <a:rPr lang="pt-BR" dirty="0"/>
              <a:t> pode acessar os detalhes da </a:t>
            </a:r>
            <a:r>
              <a:rPr lang="pt-BR" dirty="0" err="1"/>
              <a:t>cotacao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94935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Mapa de </a:t>
            </a:r>
            <a:r>
              <a:rPr lang="pt-BR" dirty="0" err="1"/>
              <a:t>precos</a:t>
            </a:r>
            <a:r>
              <a:rPr lang="pt-BR" dirty="0"/>
              <a:t> </a:t>
            </a:r>
            <a:r>
              <a:rPr lang="pt-BR" dirty="0" err="1"/>
              <a:t>ja</a:t>
            </a:r>
            <a:r>
              <a:rPr lang="pt-BR" dirty="0"/>
              <a:t> consolidado</a:t>
            </a:r>
          </a:p>
          <a:p>
            <a:r>
              <a:rPr lang="pt-BR" dirty="0"/>
              <a:t>1 - prazos do </a:t>
            </a:r>
            <a:r>
              <a:rPr lang="pt-BR" dirty="0" err="1"/>
              <a:t>forncedor</a:t>
            </a:r>
            <a:endParaRPr lang="pt-BR" dirty="0"/>
          </a:p>
          <a:p>
            <a:r>
              <a:rPr lang="pt-BR" dirty="0"/>
              <a:t>2 - melhor preco identificado</a:t>
            </a:r>
          </a:p>
          <a:p>
            <a:r>
              <a:rPr lang="pt-BR" dirty="0"/>
              <a:t>3 - </a:t>
            </a:r>
            <a:r>
              <a:rPr lang="pt-BR" dirty="0" err="1"/>
              <a:t>observacao</a:t>
            </a:r>
            <a:r>
              <a:rPr lang="pt-BR" dirty="0"/>
              <a:t> dos produtos</a:t>
            </a:r>
          </a:p>
          <a:p>
            <a:r>
              <a:rPr lang="pt-BR" dirty="0"/>
              <a:t>4 - </a:t>
            </a:r>
            <a:r>
              <a:rPr lang="pt-BR" dirty="0" err="1"/>
              <a:t>qutdes</a:t>
            </a:r>
            <a:r>
              <a:rPr lang="pt-BR" dirty="0"/>
              <a:t> agrupadas ( se for o caso )</a:t>
            </a:r>
          </a:p>
          <a:p>
            <a:r>
              <a:rPr lang="pt-BR" dirty="0"/>
              <a:t>5 - </a:t>
            </a:r>
            <a:r>
              <a:rPr lang="pt-BR" dirty="0" err="1"/>
              <a:t>orientacao</a:t>
            </a:r>
            <a:r>
              <a:rPr lang="pt-BR" dirty="0"/>
              <a:t> do atingimento de pedido </a:t>
            </a:r>
            <a:r>
              <a:rPr lang="pt-BR" dirty="0" err="1"/>
              <a:t>minimo</a:t>
            </a:r>
            <a:r>
              <a:rPr lang="pt-BR" dirty="0"/>
              <a:t> por fornecedor</a:t>
            </a:r>
          </a:p>
          <a:p>
            <a:r>
              <a:rPr lang="pt-BR" dirty="0"/>
              <a:t>6 - tela para eventual ajuste dos </a:t>
            </a:r>
            <a:r>
              <a:rPr lang="pt-BR" dirty="0" err="1"/>
              <a:t>minimos</a:t>
            </a: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89548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Com a compra efetivada na tela anterior</a:t>
            </a:r>
          </a:p>
          <a:p>
            <a:r>
              <a:rPr lang="pt-BR" dirty="0" err="1"/>
              <a:t>sao</a:t>
            </a:r>
            <a:r>
              <a:rPr lang="pt-BR" dirty="0"/>
              <a:t> disparadas as </a:t>
            </a:r>
            <a:r>
              <a:rPr lang="pt-BR" dirty="0" err="1"/>
              <a:t>notificacoes</a:t>
            </a:r>
            <a:r>
              <a:rPr lang="pt-BR" dirty="0"/>
              <a:t> de pedido (ordem de compra)</a:t>
            </a:r>
          </a:p>
          <a:p>
            <a:endParaRPr lang="pt-BR" dirty="0"/>
          </a:p>
          <a:p>
            <a:r>
              <a:rPr lang="pt-BR" dirty="0"/>
              <a:t>O Fornecedor recebe no Whatsapp, todas as </a:t>
            </a:r>
            <a:r>
              <a:rPr lang="pt-BR" dirty="0" err="1"/>
              <a:t>informacoes</a:t>
            </a:r>
            <a:r>
              <a:rPr lang="pt-BR" dirty="0"/>
              <a:t> organizadas por </a:t>
            </a:r>
            <a:r>
              <a:rPr lang="pt-BR" dirty="0" err="1"/>
              <a:t>cnpj</a:t>
            </a:r>
            <a:r>
              <a:rPr lang="pt-BR" dirty="0"/>
              <a:t> de cada escolha dos produtos.</a:t>
            </a:r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4490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2 - NF emitida ( amarelo ) visualiza Nota </a:t>
            </a:r>
            <a:r>
              <a:rPr lang="pt-BR" dirty="0" err="1"/>
              <a:t>eletronica</a:t>
            </a:r>
            <a:r>
              <a:rPr lang="pt-BR" dirty="0"/>
              <a:t> e </a:t>
            </a:r>
            <a:r>
              <a:rPr lang="pt-BR" dirty="0" err="1"/>
              <a:t>relatorio</a:t>
            </a:r>
            <a:r>
              <a:rPr lang="pt-BR" dirty="0"/>
              <a:t> de </a:t>
            </a:r>
            <a:r>
              <a:rPr lang="pt-BR" dirty="0" err="1"/>
              <a:t>divergencia</a:t>
            </a:r>
            <a:r>
              <a:rPr lang="pt-BR" dirty="0"/>
              <a:t> ( tem slide sobre isso em seguida )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02487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err="1"/>
              <a:t>visao</a:t>
            </a:r>
            <a:r>
              <a:rPr lang="pt-BR" dirty="0"/>
              <a:t> da </a:t>
            </a:r>
            <a:r>
              <a:rPr lang="pt-BR" dirty="0" err="1"/>
              <a:t>versao</a:t>
            </a:r>
            <a:r>
              <a:rPr lang="pt-BR" dirty="0"/>
              <a:t> </a:t>
            </a:r>
            <a:r>
              <a:rPr lang="pt-BR" dirty="0" err="1"/>
              <a:t>app</a:t>
            </a:r>
            <a:r>
              <a:rPr lang="pt-BR" dirty="0"/>
              <a:t>, telas de conferencia de pedido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36125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err="1"/>
              <a:t>Relatorio</a:t>
            </a:r>
            <a:r>
              <a:rPr lang="pt-BR" dirty="0"/>
              <a:t> de ciclo - contagem / compra / saldo</a:t>
            </a:r>
          </a:p>
          <a:p>
            <a:r>
              <a:rPr lang="pt-BR" dirty="0" err="1"/>
              <a:t>q</a:t>
            </a:r>
            <a:r>
              <a:rPr lang="pt-BR" dirty="0"/>
              <a:t> exporta consumo </a:t>
            </a:r>
            <a:r>
              <a:rPr lang="pt-BR" dirty="0" err="1"/>
              <a:t>medio</a:t>
            </a:r>
            <a:r>
              <a:rPr lang="pt-BR" dirty="0"/>
              <a:t>, saldo financeiro do estoque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9266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2285C1-3C44-B619-802F-EF6F373E0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E93CF5D-8B1E-2BAD-F7CD-8DE383A588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2EF67DF-C908-21CB-C804-0D6F3CAC7F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Mapa de </a:t>
            </a:r>
            <a:r>
              <a:rPr lang="pt-BR" dirty="0" err="1"/>
              <a:t>precos</a:t>
            </a:r>
            <a:r>
              <a:rPr lang="pt-BR" dirty="0"/>
              <a:t> </a:t>
            </a:r>
            <a:r>
              <a:rPr lang="pt-BR" dirty="0" err="1"/>
              <a:t>ja</a:t>
            </a:r>
            <a:r>
              <a:rPr lang="pt-BR" dirty="0"/>
              <a:t> consolidado</a:t>
            </a:r>
          </a:p>
          <a:p>
            <a:r>
              <a:rPr lang="pt-BR" dirty="0"/>
              <a:t>1 - prazos do </a:t>
            </a:r>
            <a:r>
              <a:rPr lang="pt-BR" dirty="0" err="1"/>
              <a:t>forncedor</a:t>
            </a:r>
            <a:endParaRPr lang="pt-BR" dirty="0"/>
          </a:p>
          <a:p>
            <a:r>
              <a:rPr lang="pt-BR" dirty="0"/>
              <a:t>2 - melhor preco identificado</a:t>
            </a:r>
          </a:p>
          <a:p>
            <a:r>
              <a:rPr lang="pt-BR" dirty="0"/>
              <a:t>3 - </a:t>
            </a:r>
            <a:r>
              <a:rPr lang="pt-BR" dirty="0" err="1"/>
              <a:t>observacao</a:t>
            </a:r>
            <a:r>
              <a:rPr lang="pt-BR" dirty="0"/>
              <a:t> dos produtos</a:t>
            </a:r>
          </a:p>
          <a:p>
            <a:r>
              <a:rPr lang="pt-BR" dirty="0"/>
              <a:t>4 - </a:t>
            </a:r>
            <a:r>
              <a:rPr lang="pt-BR" dirty="0" err="1"/>
              <a:t>qutdes</a:t>
            </a:r>
            <a:r>
              <a:rPr lang="pt-BR" dirty="0"/>
              <a:t> agrupadas ( se for o caso )</a:t>
            </a:r>
          </a:p>
          <a:p>
            <a:r>
              <a:rPr lang="pt-BR" dirty="0"/>
              <a:t>5 - </a:t>
            </a:r>
            <a:r>
              <a:rPr lang="pt-BR" dirty="0" err="1"/>
              <a:t>orientacao</a:t>
            </a:r>
            <a:r>
              <a:rPr lang="pt-BR" dirty="0"/>
              <a:t> do atingimento de pedido </a:t>
            </a:r>
            <a:r>
              <a:rPr lang="pt-BR" dirty="0" err="1"/>
              <a:t>minimo</a:t>
            </a:r>
            <a:r>
              <a:rPr lang="pt-BR" dirty="0"/>
              <a:t> por fornecedor</a:t>
            </a:r>
          </a:p>
          <a:p>
            <a:r>
              <a:rPr lang="pt-BR" dirty="0"/>
              <a:t>6 - tela para eventual ajuste dos </a:t>
            </a:r>
            <a:r>
              <a:rPr lang="pt-BR" dirty="0" err="1"/>
              <a:t>minimos</a:t>
            </a: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9325668-F46E-FABA-D7FC-7CA90614B2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82287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curva ABC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00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Mapa de </a:t>
            </a:r>
            <a:r>
              <a:rPr lang="pt-BR" dirty="0" err="1"/>
              <a:t>precos</a:t>
            </a:r>
            <a:r>
              <a:rPr lang="pt-BR" dirty="0"/>
              <a:t> </a:t>
            </a:r>
            <a:r>
              <a:rPr lang="pt-BR" dirty="0" err="1"/>
              <a:t>ja</a:t>
            </a:r>
            <a:r>
              <a:rPr lang="pt-BR" dirty="0"/>
              <a:t> consolidado</a:t>
            </a:r>
          </a:p>
          <a:p>
            <a:r>
              <a:rPr lang="pt-BR" dirty="0"/>
              <a:t>1 - prazos do </a:t>
            </a:r>
            <a:r>
              <a:rPr lang="pt-BR" dirty="0" err="1"/>
              <a:t>forncedor</a:t>
            </a:r>
            <a:endParaRPr lang="pt-BR" dirty="0"/>
          </a:p>
          <a:p>
            <a:r>
              <a:rPr lang="pt-BR" dirty="0"/>
              <a:t>2 - melhor preco identificado</a:t>
            </a:r>
          </a:p>
          <a:p>
            <a:r>
              <a:rPr lang="pt-BR" dirty="0"/>
              <a:t>3 - </a:t>
            </a:r>
            <a:r>
              <a:rPr lang="pt-BR" dirty="0" err="1"/>
              <a:t>observacao</a:t>
            </a:r>
            <a:r>
              <a:rPr lang="pt-BR" dirty="0"/>
              <a:t> dos produtos</a:t>
            </a:r>
          </a:p>
          <a:p>
            <a:r>
              <a:rPr lang="pt-BR" dirty="0"/>
              <a:t>4 - </a:t>
            </a:r>
            <a:r>
              <a:rPr lang="pt-BR" dirty="0" err="1"/>
              <a:t>qutdes</a:t>
            </a:r>
            <a:r>
              <a:rPr lang="pt-BR" dirty="0"/>
              <a:t> agrupadas ( se for o caso )</a:t>
            </a:r>
          </a:p>
          <a:p>
            <a:r>
              <a:rPr lang="pt-BR" dirty="0"/>
              <a:t>5 - </a:t>
            </a:r>
            <a:r>
              <a:rPr lang="pt-BR" dirty="0" err="1"/>
              <a:t>orientacao</a:t>
            </a:r>
            <a:r>
              <a:rPr lang="pt-BR" dirty="0"/>
              <a:t> do atingimento de pedido </a:t>
            </a:r>
            <a:r>
              <a:rPr lang="pt-BR" dirty="0" err="1"/>
              <a:t>minimo</a:t>
            </a:r>
            <a:r>
              <a:rPr lang="pt-BR" dirty="0"/>
              <a:t> por fornecedor</a:t>
            </a:r>
          </a:p>
          <a:p>
            <a:r>
              <a:rPr lang="pt-BR" dirty="0"/>
              <a:t>6 - tela para eventual ajuste dos </a:t>
            </a:r>
            <a:r>
              <a:rPr lang="pt-BR" dirty="0" err="1"/>
              <a:t>minimos</a:t>
            </a: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17445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etapas para </a:t>
            </a:r>
            <a:r>
              <a:rPr lang="pt-BR" dirty="0" err="1"/>
              <a:t>ativacao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50537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Fluxo Sugerido de </a:t>
            </a:r>
            <a:r>
              <a:rPr lang="pt-BR" dirty="0" err="1"/>
              <a:t>utlizacao</a:t>
            </a:r>
            <a:r>
              <a:rPr lang="pt-BR" dirty="0"/>
              <a:t> </a:t>
            </a:r>
            <a:r>
              <a:rPr lang="pt-BR" dirty="0" err="1"/>
              <a:t>multip</a:t>
            </a:r>
            <a:r>
              <a:rPr lang="pt-BR" dirty="0"/>
              <a:t>[</a:t>
            </a:r>
            <a:r>
              <a:rPr lang="pt-BR" dirty="0" err="1"/>
              <a:t>los</a:t>
            </a:r>
            <a:r>
              <a:rPr lang="pt-BR" dirty="0"/>
              <a:t> CNPJ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63878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Vamos começar a apresentar as telas do sistema, vou espelhar um usuario real, que já tem uso maduro na plataforma, ele tem a particularidade de ser um usuario que compra para múltiplos </a:t>
            </a:r>
            <a:r>
              <a:rPr lang="pt-B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cnpjs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 no caso 7), </a:t>
            </a:r>
          </a:p>
          <a:p>
            <a:r>
              <a:rPr lang="pt-BR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1-Ou seja, similar ou caso de vocês ( que </a:t>
            </a:r>
            <a:r>
              <a:rPr lang="pt-BR" sz="18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tb</a:t>
            </a:r>
            <a:r>
              <a:rPr lang="pt-BR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compram ou podem comprar de forma centralizada )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2-Ou sejam não e o caso de vocês, mas ainda assim vai ficar claro a dinâmica da plataforma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o </a:t>
            </a:r>
            <a:r>
              <a:rPr lang="pt-B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Dashboard</a:t>
            </a:r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inicial, a primeira tela de acesso ao sistema, onde terão todos seus principais indicadores – Volume de compras, na plataforma, volume total de </a:t>
            </a:r>
            <a:r>
              <a:rPr lang="pt-B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NFs</a:t>
            </a:r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Potencial econômico, cotações, pedidos 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8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Ponto de Obs</a:t>
            </a:r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ervação: eventualmente o volume de </a:t>
            </a:r>
            <a:r>
              <a:rPr lang="pt-B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Nfs</a:t>
            </a:r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pode ser maior, dado fato de alguma compra ( maquinário, reforma, ) não tenha passado pela plataforma, mas em regra geral temos 90% das compras em media por cliente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64979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Seguindo, a compra de forma setorizada, e aqui esses setores, são os de vocês, a plataforma se molda a cada usuario, nos vamos subir 2 listas para a ativação a de fornecedores e de insumos, e geralmente as de insumo já vem com uma divisão de setores, onde a plataforma adota em seu </a:t>
            </a:r>
            <a:r>
              <a:rPr lang="pt-B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login</a:t>
            </a:r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as suas nomenclaturas</a:t>
            </a:r>
          </a:p>
          <a:p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 fim aqui no </a:t>
            </a:r>
            <a:r>
              <a:rPr lang="pt-B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dashboard</a:t>
            </a:r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tem </a:t>
            </a:r>
            <a:r>
              <a:rPr lang="pt-B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tambem</a:t>
            </a:r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 resumo das curvas ABC, visão produto e fornecedor para uma rápida leitura dos principais itens e fornecedores na compra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11829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Tela de fornecedores</a:t>
            </a:r>
          </a:p>
          <a:p>
            <a:endParaRPr lang="pt-BR" dirty="0"/>
          </a:p>
          <a:p>
            <a:r>
              <a:rPr lang="pt-BR" dirty="0"/>
              <a:t>1 – Subimos sua base de fornecedores ( nome, contato do representante, telefone e </a:t>
            </a:r>
            <a:r>
              <a:rPr lang="pt-BR" dirty="0" err="1"/>
              <a:t>email</a:t>
            </a:r>
            <a:r>
              <a:rPr lang="pt-BR" dirty="0"/>
              <a:t> para ele receber as notificações ) e suas regras de negocio ( prazos )</a:t>
            </a:r>
          </a:p>
          <a:p>
            <a:endParaRPr lang="pt-BR" dirty="0"/>
          </a:p>
          <a:p>
            <a:r>
              <a:rPr lang="pt-BR" dirty="0"/>
              <a:t>2 – Adicionar novo fornecedor a qualquer momento ( um dos principais benefícios da plataforma e cotar com inúmeros fornecedores ), então uma vez que a plataforma otimiza o processo de cotação, a ideia e que busquem e adicionem novos fornecedores</a:t>
            </a:r>
          </a:p>
          <a:p>
            <a:endParaRPr lang="pt-BR" dirty="0"/>
          </a:p>
          <a:p>
            <a:r>
              <a:rPr lang="pt-BR" dirty="0"/>
              <a:t>3 – </a:t>
            </a:r>
            <a:r>
              <a:rPr lang="pt-BR" dirty="0" err="1"/>
              <a:t>Funcao</a:t>
            </a:r>
            <a:r>
              <a:rPr lang="pt-BR" dirty="0"/>
              <a:t> que hoje já esta disponível no RJ, a plataforma tem fornecedores parceiros que aprovam seu credito e passam a compor sua lista de fornecedores </a:t>
            </a:r>
            <a:r>
              <a:rPr lang="pt-BR" dirty="0" err="1"/>
              <a:t>tb</a:t>
            </a:r>
            <a:r>
              <a:rPr lang="pt-BR" dirty="0"/>
              <a:t>, isso em breve estará </a:t>
            </a:r>
            <a:r>
              <a:rPr lang="pt-BR" dirty="0" err="1"/>
              <a:t>tb</a:t>
            </a:r>
            <a:r>
              <a:rPr lang="pt-BR" dirty="0"/>
              <a:t> em sua </a:t>
            </a:r>
            <a:r>
              <a:rPr lang="pt-BR" dirty="0" err="1"/>
              <a:t>regiao</a:t>
            </a: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67322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Tela de Produtos : </a:t>
            </a:r>
          </a:p>
          <a:p>
            <a:r>
              <a:rPr lang="pt-BR" dirty="0"/>
              <a:t>Norteada pela lista enviada, subimos os produtos respeitando as </a:t>
            </a:r>
            <a:r>
              <a:rPr lang="pt-BR" dirty="0" err="1"/>
              <a:t>secoes</a:t>
            </a:r>
            <a:r>
              <a:rPr lang="pt-BR" dirty="0"/>
              <a:t> e nomes (pode adicionar produtos, </a:t>
            </a:r>
            <a:r>
              <a:rPr lang="pt-BR" dirty="0" err="1"/>
              <a:t>secoes</a:t>
            </a:r>
            <a:r>
              <a:rPr lang="pt-BR" dirty="0"/>
              <a:t> ) a qualquer momento</a:t>
            </a:r>
          </a:p>
          <a:p>
            <a:endParaRPr lang="pt-BR" dirty="0"/>
          </a:p>
          <a:p>
            <a:r>
              <a:rPr lang="pt-BR" dirty="0"/>
              <a:t>Filtros para seu refino de busca, aqui filtramos a </a:t>
            </a:r>
            <a:r>
              <a:rPr lang="pt-BR" dirty="0" err="1"/>
              <a:t>secao</a:t>
            </a:r>
            <a:r>
              <a:rPr lang="pt-BR" dirty="0"/>
              <a:t> </a:t>
            </a:r>
            <a:r>
              <a:rPr lang="pt-BR" dirty="0" err="1"/>
              <a:t>proteina</a:t>
            </a:r>
            <a:r>
              <a:rPr lang="pt-BR" dirty="0"/>
              <a:t>, vem a lista em ordem alfabética, </a:t>
            </a:r>
          </a:p>
          <a:p>
            <a:endParaRPr lang="pt-BR" dirty="0"/>
          </a:p>
          <a:p>
            <a:r>
              <a:rPr lang="pt-BR" dirty="0"/>
              <a:t>1– coluna marca, onde atribui as preferencias e sinaliza quais itens aceita ou não marcas alternativas</a:t>
            </a:r>
          </a:p>
          <a:p>
            <a:r>
              <a:rPr lang="pt-BR" dirty="0"/>
              <a:t>2 – gramatura</a:t>
            </a:r>
          </a:p>
          <a:p>
            <a:r>
              <a:rPr lang="pt-BR" dirty="0"/>
              <a:t>3 -- posição de estoque e demanda de compra ( essa informação vem para a plataforma via link preenchido pelo estoquista ou chef de cozinha )</a:t>
            </a:r>
          </a:p>
          <a:p>
            <a:r>
              <a:rPr lang="pt-BR" dirty="0"/>
              <a:t>4 – as bolinhas coloridas com as inicias, são os fornecedores elegíveis para participar da cotação destes itens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29167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Outro perfil de produto – Exclusivo </a:t>
            </a:r>
          </a:p>
          <a:p>
            <a:endParaRPr lang="pt-BR" dirty="0"/>
          </a:p>
          <a:p>
            <a:r>
              <a:rPr lang="pt-BR" dirty="0"/>
              <a:t>Sinalizado com estrela, único fornecedor, preco referencia, este caso o pedido já e emitido diretamente sem </a:t>
            </a:r>
            <a:r>
              <a:rPr lang="pt-BR" dirty="0" err="1"/>
              <a:t>cotacao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35709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Essa e uma tela de </a:t>
            </a:r>
            <a:r>
              <a:rPr lang="pt-BR" dirty="0" err="1"/>
              <a:t>confiiguracao</a:t>
            </a:r>
            <a:r>
              <a:rPr lang="pt-BR" dirty="0"/>
              <a:t> de </a:t>
            </a:r>
            <a:r>
              <a:rPr lang="pt-BR" dirty="0" err="1"/>
              <a:t>Requisicao</a:t>
            </a:r>
            <a:r>
              <a:rPr lang="pt-BR" dirty="0"/>
              <a:t>, tanto serve para </a:t>
            </a:r>
            <a:r>
              <a:rPr lang="pt-BR" dirty="0" err="1"/>
              <a:t>login</a:t>
            </a:r>
            <a:r>
              <a:rPr lang="pt-BR" dirty="0"/>
              <a:t> de 1 </a:t>
            </a:r>
            <a:r>
              <a:rPr lang="pt-BR" dirty="0" err="1"/>
              <a:t>cnpj</a:t>
            </a:r>
            <a:r>
              <a:rPr lang="pt-BR" dirty="0"/>
              <a:t> ou de redes</a:t>
            </a:r>
          </a:p>
          <a:p>
            <a:endParaRPr lang="pt-BR" dirty="0"/>
          </a:p>
          <a:p>
            <a:r>
              <a:rPr lang="pt-BR" dirty="0"/>
              <a:t>Aqui </a:t>
            </a:r>
            <a:r>
              <a:rPr lang="pt-BR" dirty="0" err="1"/>
              <a:t>voce</a:t>
            </a:r>
            <a:r>
              <a:rPr lang="pt-BR" dirty="0"/>
              <a:t> cria as agendas de links de preenchimento do estoquista / chef de cozinha / almoxarifado para gerar as </a:t>
            </a:r>
            <a:r>
              <a:rPr lang="pt-BR" dirty="0" err="1"/>
              <a:t>informacoes</a:t>
            </a:r>
            <a:r>
              <a:rPr lang="pt-BR" dirty="0"/>
              <a:t> e estoque / demanda de compra na plataforma</a:t>
            </a:r>
          </a:p>
          <a:p>
            <a:endParaRPr lang="pt-BR" dirty="0"/>
          </a:p>
          <a:p>
            <a:r>
              <a:rPr lang="pt-BR" dirty="0"/>
              <a:t>esses links podem </a:t>
            </a:r>
            <a:r>
              <a:rPr lang="pt-BR" dirty="0" err="1"/>
              <a:t>ja</a:t>
            </a:r>
            <a:r>
              <a:rPr lang="pt-BR" dirty="0"/>
              <a:t> ter </a:t>
            </a:r>
            <a:r>
              <a:rPr lang="pt-BR" dirty="0" err="1"/>
              <a:t>confiiguracao</a:t>
            </a:r>
            <a:r>
              <a:rPr lang="pt-BR" dirty="0"/>
              <a:t> previa de agendamento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60760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Como os links </a:t>
            </a:r>
            <a:r>
              <a:rPr lang="pt-BR" dirty="0" err="1"/>
              <a:t>sao</a:t>
            </a:r>
            <a:r>
              <a:rPr lang="pt-BR" dirty="0"/>
              <a:t> disparados para os </a:t>
            </a:r>
            <a:r>
              <a:rPr lang="pt-BR" dirty="0" err="1"/>
              <a:t>responsaveis</a:t>
            </a:r>
            <a:r>
              <a:rPr lang="pt-BR" dirty="0"/>
              <a:t> pelo preenchimento, </a:t>
            </a:r>
          </a:p>
          <a:p>
            <a:endParaRPr lang="pt-BR" dirty="0"/>
          </a:p>
          <a:p>
            <a:r>
              <a:rPr lang="pt-BR" dirty="0"/>
              <a:t>via </a:t>
            </a:r>
            <a:r>
              <a:rPr lang="pt-BR" dirty="0" err="1"/>
              <a:t>email</a:t>
            </a:r>
            <a:r>
              <a:rPr lang="pt-BR" dirty="0"/>
              <a:t> e via </a:t>
            </a:r>
            <a:r>
              <a:rPr lang="pt-BR" dirty="0" err="1"/>
              <a:t>whatsapp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6701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BE9034-0EDA-89ED-8DD1-96BB32EEDC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C7725E3-5AC8-EB57-DADF-7C48055F57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7ACDDFB-C66D-1819-98F9-941969D17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14/04/2025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4B2A567-069B-9622-AFC2-9438CEA0A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9B02A3C-DFF6-4252-256D-ECA414C51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2280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410042-18E7-12F0-9C4F-BDB9E7390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8327D33-8188-90A7-7EF8-1A49807356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523717E-C21D-6780-1CC6-3E89D181F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14/04/2025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C0FCA67-03D9-A0BD-39B6-AD708C169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7C2DD16-37C2-1F47-A120-BE2B93706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5807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BA1B5C7-3E80-390A-4E71-BA3B42F6F3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679AB24-85FB-A458-39A3-6B54660BFD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A5EE30B-297D-D9AF-4645-C583803E4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14/04/2025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59CB114-75EB-E2B6-263C-865FB0B83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18CF32F-7256-0270-9967-59652A54F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6589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D115D8-1A20-38F1-2E8D-95F9359F7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B879AAF-F97C-287A-84B0-9E3BD15FFB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889CD42-D643-1666-60B6-D039FD9EF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14/04/2025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F25E7CA-490E-FD8B-1F0E-33EB9EC3E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5B12126-F8EE-72EB-BE6E-FAECA5B7D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5187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FA6A93-1AE6-1589-6B7E-4915D0E1F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0596089-43EE-0031-2DE9-3EAD4DD28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ACC3324-D118-5B58-426D-7D43F30EA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14/04/2025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FC45A58-D747-47B3-51F8-E77DEE3AE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DD54BC1-C8B1-8C28-C931-B27E5F3B3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192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8B7146-0086-3C8E-73ED-902BED5FB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7C568C0-915A-D805-6FB1-D318250428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7C4FBD5-B037-5521-98C4-95DFBBC7F4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B88769F-4525-1A25-9574-3621639D4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14/04/2025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C060C82-A1BB-5B23-2BFD-22CA48CEF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1602D1C-A255-4EF9-1CA2-4C1D38E79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9708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8CBC78-101D-A235-553C-1574A087C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83CBD8C-7C9A-40F8-D7C8-42762B35DE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B9E7AF2-CC2B-3352-B47B-321551FFCB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2D249D2-0E37-7B02-B8C0-E3C326A37A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0909863-15C3-06C5-D873-C152C64D59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A7BCB9B-BE20-E006-CDA6-AAE6654A6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14/04/2025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82012CD-BB59-551D-2197-412861674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5AE44BF-AEBF-654B-FC3B-4C3D4785B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9734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E15F39-A5AC-5C03-B57F-8BFAB8512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E3CDB99-A2B0-4D68-D16B-1739955CA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14/04/2025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8CCB6E8-4D1F-56E1-033F-B7A71929E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2DDA0F7-7C3B-DD5A-AEAD-D43B8DB44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2057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5A82493-FC3E-EADF-E80B-3F1D1592C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14/04/2025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104F555-CB31-AA8A-2DDA-4A0644FCA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B520D02-AF75-1261-E587-D6DC1DB5F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0858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82BF5C-9371-895C-C4FC-E90596791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FA777BB-E571-B2CB-81E8-848D0E1722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5E23319-D651-99C8-0532-1748363D96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2A758DD-24E1-8506-13D1-D97CDC7C3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14/04/2025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B3C12F7-2589-ADC3-55E1-32152F89A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24D97D9-1E5B-EB27-3E2F-E247FE546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8062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515682-7056-A994-5207-FA0F82ECC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48C7A58-0A0A-8788-1C21-94D99F0371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5D719D0-2405-346D-D310-CF43CA15A3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1DB0034-95D4-08CE-273B-F6F351AA0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14/04/2025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F93FD54-E2B0-961F-577E-0AFD2D669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7BCF316-1BEF-F828-6A29-70EFC963D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3743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7A5134BB-6017-D100-0203-51B57A11D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D6F624B-980C-E9EB-C189-A3A8DC2127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D0DA693-4354-8596-08A6-437D94E83C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8E359-0F83-274C-972F-AAE7F3F5611F}" type="datetimeFigureOut">
              <a:rPr lang="pt-BR" smtClean="0"/>
              <a:t>14/04/2025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8306560-09B9-9EB3-052F-27DB2B372B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D8F1E07-1CAC-3FC2-0E13-31379DA863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5071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5.png"/><Relationship Id="rId4" Type="http://schemas.openxmlformats.org/officeDocument/2006/relationships/image" Target="../media/image19.png"/><Relationship Id="rId9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3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hyperlink" Target="https://www.loom.com/share/506c0cfe78b94bfb975e847ef2ba07d3?sid=d8333d6b-072d-4336-86d2-bda5bf2b6203" TargetMode="External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9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svg"/><Relationship Id="rId3" Type="http://schemas.openxmlformats.org/officeDocument/2006/relationships/image" Target="../media/image3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16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3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10" Type="http://schemas.openxmlformats.org/officeDocument/2006/relationships/hyperlink" Target="https://vmarket.com.br/planos" TargetMode="External"/><Relationship Id="rId4" Type="http://schemas.openxmlformats.org/officeDocument/2006/relationships/image" Target="../media/image59.png"/><Relationship Id="rId9" Type="http://schemas.openxmlformats.org/officeDocument/2006/relationships/hyperlink" Target="http://novo.vmarket.com.br/planos.html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0.png"/><Relationship Id="rId3" Type="http://schemas.openxmlformats.org/officeDocument/2006/relationships/image" Target="../media/image3.png"/><Relationship Id="rId7" Type="http://schemas.openxmlformats.org/officeDocument/2006/relationships/customXml" Target="../ink/ink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0.png"/><Relationship Id="rId4" Type="http://schemas.openxmlformats.org/officeDocument/2006/relationships/customXml" Target="../ink/ink1.xml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Diagrama&#10;&#10;Descrição gerada automaticamente">
            <a:extLst>
              <a:ext uri="{FF2B5EF4-FFF2-40B4-BE49-F238E27FC236}">
                <a16:creationId xmlns:a16="http://schemas.microsoft.com/office/drawing/2014/main" id="{CA2E824B-CC56-C756-F0A3-A8F4F18B73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599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85EFCB7B-5D0A-8DEF-A8DC-E2492B1069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 descr="Tela de um aparelho celular&#10;&#10;Descrição gerada automaticamente">
            <a:extLst>
              <a:ext uri="{FF2B5EF4-FFF2-40B4-BE49-F238E27FC236}">
                <a16:creationId xmlns:a16="http://schemas.microsoft.com/office/drawing/2014/main" id="{09F1DE5D-D3D4-CAA7-BF0F-EED4A34F16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9920" y="45998"/>
            <a:ext cx="5491687" cy="6766001"/>
          </a:xfrm>
          <a:prstGeom prst="rect">
            <a:avLst/>
          </a:prstGeom>
        </p:spPr>
      </p:pic>
      <p:pic>
        <p:nvPicPr>
          <p:cNvPr id="5" name="Imagem 4" descr="Interface gráfica do usuário, Texto, Aplicativo, chat ou mensagem de texto&#10;&#10;Descrição gerada automaticamente">
            <a:extLst>
              <a:ext uri="{FF2B5EF4-FFF2-40B4-BE49-F238E27FC236}">
                <a16:creationId xmlns:a16="http://schemas.microsoft.com/office/drawing/2014/main" id="{AB538914-2CF7-1835-7FC6-024D451079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3264" y="2099598"/>
            <a:ext cx="4466794" cy="4375636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9180D4C-81FE-FC4C-FDBA-C72F6B9A7CA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63352" b="17718"/>
          <a:stretch/>
        </p:blipFill>
        <p:spPr>
          <a:xfrm>
            <a:off x="917919" y="233148"/>
            <a:ext cx="1801219" cy="37619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3FAC8580-F738-2238-8159-55894B850E8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38157" b="8024"/>
          <a:stretch/>
        </p:blipFill>
        <p:spPr>
          <a:xfrm>
            <a:off x="922419" y="716533"/>
            <a:ext cx="4819663" cy="403200"/>
          </a:xfrm>
          <a:prstGeom prst="rect">
            <a:avLst/>
          </a:prstGeom>
        </p:spPr>
      </p:pic>
      <p:pic>
        <p:nvPicPr>
          <p:cNvPr id="8" name="Imagem 7" descr="Interface gráfica do usuário, Texto, Aplicativo, chat ou mensagem de texto&#10;&#10;Descrição gerada automaticamente">
            <a:extLst>
              <a:ext uri="{FF2B5EF4-FFF2-40B4-BE49-F238E27FC236}">
                <a16:creationId xmlns:a16="http://schemas.microsoft.com/office/drawing/2014/main" id="{F4364185-F971-AD66-D69F-D88FEA30BB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6634" y="2159755"/>
            <a:ext cx="2714194" cy="2658803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1B6011F2-6C22-D6B3-E178-42AA25F02677}"/>
              </a:ext>
            </a:extLst>
          </p:cNvPr>
          <p:cNvSpPr txBox="1"/>
          <p:nvPr/>
        </p:nvSpPr>
        <p:spPr>
          <a:xfrm>
            <a:off x="1010645" y="1118449"/>
            <a:ext cx="46973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92D050"/>
                </a:solidFill>
              </a:rPr>
              <a:t>ESTOQUE E DEMANDA DE COMPRA</a:t>
            </a:r>
          </a:p>
        </p:txBody>
      </p:sp>
    </p:spTree>
    <p:extLst>
      <p:ext uri="{BB962C8B-B14F-4D97-AF65-F5344CB8AC3E}">
        <p14:creationId xmlns:p14="http://schemas.microsoft.com/office/powerpoint/2010/main" val="3674177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1D05E492-9418-806A-C156-36636B2719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 descr="Interface gráfica do usuário, Site&#10;&#10;Descrição gerada automaticamente">
            <a:extLst>
              <a:ext uri="{FF2B5EF4-FFF2-40B4-BE49-F238E27FC236}">
                <a16:creationId xmlns:a16="http://schemas.microsoft.com/office/drawing/2014/main" id="{D9539F3C-CC89-DC87-745A-2815DECAD7F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287" t="43645" r="26588" b="43742"/>
          <a:stretch/>
        </p:blipFill>
        <p:spPr>
          <a:xfrm>
            <a:off x="10203180" y="4506485"/>
            <a:ext cx="1767840" cy="688831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A0B1C26-6403-B4F6-2101-74397A27092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157" b="8024"/>
          <a:stretch/>
        </p:blipFill>
        <p:spPr>
          <a:xfrm>
            <a:off x="1066799" y="283395"/>
            <a:ext cx="4828676" cy="403954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ADEDD5F4-0011-FE35-658B-D20F6CCBE9DF}"/>
              </a:ext>
            </a:extLst>
          </p:cNvPr>
          <p:cNvSpPr txBox="1"/>
          <p:nvPr/>
        </p:nvSpPr>
        <p:spPr>
          <a:xfrm>
            <a:off x="5991725" y="252172"/>
            <a:ext cx="46973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92D050"/>
                </a:solidFill>
              </a:rPr>
              <a:t>ESTOQUE E DEMANDA DE COMPRA</a:t>
            </a:r>
          </a:p>
        </p:txBody>
      </p:sp>
      <p:pic>
        <p:nvPicPr>
          <p:cNvPr id="12" name="Imagem 11" descr="Interface gráfica do usuário, Tabela&#10;&#10;Descrição gerada automaticamente">
            <a:extLst>
              <a:ext uri="{FF2B5EF4-FFF2-40B4-BE49-F238E27FC236}">
                <a16:creationId xmlns:a16="http://schemas.microsoft.com/office/drawing/2014/main" id="{72D5C3DA-6456-A1DD-F225-B2C4EA29108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146" t="5958" r="2558" b="5978"/>
          <a:stretch/>
        </p:blipFill>
        <p:spPr>
          <a:xfrm>
            <a:off x="467812" y="1521342"/>
            <a:ext cx="9757612" cy="5053263"/>
          </a:xfrm>
          <a:prstGeom prst="rect">
            <a:avLst/>
          </a:prstGeom>
        </p:spPr>
      </p:pic>
      <p:pic>
        <p:nvPicPr>
          <p:cNvPr id="13" name="Imagem 12" descr="Tela de um aparelho celular&#10;&#10;Descrição gerada automaticamente">
            <a:extLst>
              <a:ext uri="{FF2B5EF4-FFF2-40B4-BE49-F238E27FC236}">
                <a16:creationId xmlns:a16="http://schemas.microsoft.com/office/drawing/2014/main" id="{ECC7651D-2B97-49C9-29C3-0251000A63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13125" y="1243250"/>
            <a:ext cx="2690735" cy="3315104"/>
          </a:xfrm>
          <a:prstGeom prst="rect">
            <a:avLst/>
          </a:prstGeom>
        </p:spPr>
      </p:pic>
      <p:pic>
        <p:nvPicPr>
          <p:cNvPr id="14" name="Imagem 13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AB2A0702-E429-172C-4342-5C0281D14A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60578" y="2045237"/>
            <a:ext cx="1347700" cy="1597125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3ECA4852-F1E7-F228-F594-0B7387E10FDC}"/>
              </a:ext>
            </a:extLst>
          </p:cNvPr>
          <p:cNvSpPr/>
          <p:nvPr/>
        </p:nvSpPr>
        <p:spPr>
          <a:xfrm>
            <a:off x="7635696" y="1968112"/>
            <a:ext cx="818148" cy="425715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49F7D0F5-7357-806A-5E53-88A5F286D5A8}"/>
              </a:ext>
            </a:extLst>
          </p:cNvPr>
          <p:cNvSpPr/>
          <p:nvPr/>
        </p:nvSpPr>
        <p:spPr>
          <a:xfrm>
            <a:off x="5631419" y="2045237"/>
            <a:ext cx="818148" cy="311078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767A73CD-31C6-D665-1EB5-948D423558B4}"/>
              </a:ext>
            </a:extLst>
          </p:cNvPr>
          <p:cNvSpPr/>
          <p:nvPr/>
        </p:nvSpPr>
        <p:spPr>
          <a:xfrm>
            <a:off x="8588998" y="1982878"/>
            <a:ext cx="1287858" cy="295246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B0077B4-5F03-9AFB-67DA-F7476E439BA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r="30113" b="20484"/>
          <a:stretch/>
        </p:blipFill>
        <p:spPr>
          <a:xfrm>
            <a:off x="3085951" y="928111"/>
            <a:ext cx="4566133" cy="461666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29C02FDF-AF5B-3150-63EE-B989C3636AB6}"/>
              </a:ext>
            </a:extLst>
          </p:cNvPr>
          <p:cNvSpPr/>
          <p:nvPr/>
        </p:nvSpPr>
        <p:spPr>
          <a:xfrm>
            <a:off x="3481136" y="863698"/>
            <a:ext cx="4154559" cy="631156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48994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B73231C2-34E8-71DF-9D6A-CE6B2410DE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m 5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512C90BD-B7AF-724E-02EC-DC1F96EF2A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ABCD4F37-9D5D-FE6B-C042-D9419AB181A5}"/>
              </a:ext>
            </a:extLst>
          </p:cNvPr>
          <p:cNvSpPr/>
          <p:nvPr/>
        </p:nvSpPr>
        <p:spPr>
          <a:xfrm>
            <a:off x="8477081" y="2134073"/>
            <a:ext cx="1952021" cy="2339073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41BA754D-2E9F-6449-BF55-A201EFF0B73F}"/>
              </a:ext>
            </a:extLst>
          </p:cNvPr>
          <p:cNvSpPr/>
          <p:nvPr/>
        </p:nvSpPr>
        <p:spPr>
          <a:xfrm>
            <a:off x="7559040" y="3284327"/>
            <a:ext cx="4828032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0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72 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B153D62E-8FE5-324E-94F6-FED4041F93B2}"/>
              </a:ext>
            </a:extLst>
          </p:cNvPr>
          <p:cNvSpPr/>
          <p:nvPr/>
        </p:nvSpPr>
        <p:spPr>
          <a:xfrm>
            <a:off x="9765792" y="3048000"/>
            <a:ext cx="426720" cy="82905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3AD17106-484E-FE43-96FC-1D9FBA790B75}"/>
              </a:ext>
            </a:extLst>
          </p:cNvPr>
          <p:cNvSpPr/>
          <p:nvPr/>
        </p:nvSpPr>
        <p:spPr>
          <a:xfrm>
            <a:off x="8586404" y="1149178"/>
            <a:ext cx="2284551" cy="518984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37731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F9686382-47FE-C500-CD43-CC068C392C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m 7" descr="Tela de um aparelho celular&#10;&#10;Descrição gerada automaticamente">
            <a:extLst>
              <a:ext uri="{FF2B5EF4-FFF2-40B4-BE49-F238E27FC236}">
                <a16:creationId xmlns:a16="http://schemas.microsoft.com/office/drawing/2014/main" id="{CABAED0F-C0C6-ABBF-DCD9-E647248474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2808" y="-330673"/>
            <a:ext cx="6815912" cy="744041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1BC8BFC8-65CA-6DAC-D4BE-9718211AF5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5110" y="939114"/>
            <a:ext cx="4381500" cy="457200"/>
          </a:xfrm>
          <a:prstGeom prst="rect">
            <a:avLst/>
          </a:prstGeom>
        </p:spPr>
      </p:pic>
      <p:pic>
        <p:nvPicPr>
          <p:cNvPr id="12" name="Imagem 11" descr="Fundo preto com letras vermelhas&#10;&#10;Descrição gerada automaticamente com confiança média">
            <a:extLst>
              <a:ext uri="{FF2B5EF4-FFF2-40B4-BE49-F238E27FC236}">
                <a16:creationId xmlns:a16="http://schemas.microsoft.com/office/drawing/2014/main" id="{84F3A159-BA54-3E4C-BABE-7B91CF5C09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4933" y="2137719"/>
            <a:ext cx="4981537" cy="3781167"/>
          </a:xfrm>
          <a:prstGeom prst="rect">
            <a:avLst/>
          </a:prstGeom>
        </p:spPr>
      </p:pic>
      <p:pic>
        <p:nvPicPr>
          <p:cNvPr id="9" name="Imagem 8" descr="Interface gráfica do usuário, Texto, Aplicativo, chat ou mensagem de texto&#10;&#10;Descrição gerada automaticamente">
            <a:extLst>
              <a:ext uri="{FF2B5EF4-FFF2-40B4-BE49-F238E27FC236}">
                <a16:creationId xmlns:a16="http://schemas.microsoft.com/office/drawing/2014/main" id="{9F98C89E-C60C-194C-995A-2F46A433D50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080" r="9369"/>
          <a:stretch/>
        </p:blipFill>
        <p:spPr>
          <a:xfrm>
            <a:off x="7503947" y="1780032"/>
            <a:ext cx="3292590" cy="2760161"/>
          </a:xfrm>
          <a:prstGeom prst="rect">
            <a:avLst/>
          </a:prstGeom>
        </p:spPr>
      </p:pic>
      <p:pic>
        <p:nvPicPr>
          <p:cNvPr id="7" name="Imagem 6" descr="Logotipo, nome da empresa&#10;&#10;Descrição gerada automaticamente">
            <a:extLst>
              <a:ext uri="{FF2B5EF4-FFF2-40B4-BE49-F238E27FC236}">
                <a16:creationId xmlns:a16="http://schemas.microsoft.com/office/drawing/2014/main" id="{45B846B5-B8CD-B340-B30D-0319E30933D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19244" y="539496"/>
            <a:ext cx="564052" cy="54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792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E8327AF7-BB18-B0E0-6BDA-94198E1741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Imagem 11" descr="Ícone&#10;&#10;Descrição gerada automaticamente">
            <a:extLst>
              <a:ext uri="{FF2B5EF4-FFF2-40B4-BE49-F238E27FC236}">
                <a16:creationId xmlns:a16="http://schemas.microsoft.com/office/drawing/2014/main" id="{6CE7C6F0-8950-0D44-E449-060E2A9381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5565" y="208493"/>
            <a:ext cx="3332262" cy="705563"/>
          </a:xfrm>
          <a:prstGeom prst="rect">
            <a:avLst/>
          </a:prstGeom>
        </p:spPr>
      </p:pic>
      <p:pic>
        <p:nvPicPr>
          <p:cNvPr id="13" name="Imagem 12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28B25082-0C87-BD42-8757-B1048350CF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183" y="478751"/>
            <a:ext cx="4453924" cy="5900497"/>
          </a:xfrm>
          <a:prstGeom prst="rect">
            <a:avLst/>
          </a:prstGeom>
        </p:spPr>
      </p:pic>
      <p:pic>
        <p:nvPicPr>
          <p:cNvPr id="15" name="Imagem 14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C234BA18-C200-8E47-8B28-6312794C2D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2315" y="1288994"/>
            <a:ext cx="4273184" cy="5090254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3D0C087F-BE6A-744B-AC91-AACB4A69B7D4}"/>
              </a:ext>
            </a:extLst>
          </p:cNvPr>
          <p:cNvSpPr/>
          <p:nvPr/>
        </p:nvSpPr>
        <p:spPr>
          <a:xfrm>
            <a:off x="1238472" y="2458995"/>
            <a:ext cx="3984870" cy="479441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D2C3714C-3F48-324C-9D75-CFEF737A865E}"/>
              </a:ext>
            </a:extLst>
          </p:cNvPr>
          <p:cNvSpPr/>
          <p:nvPr/>
        </p:nvSpPr>
        <p:spPr>
          <a:xfrm>
            <a:off x="1242588" y="3921213"/>
            <a:ext cx="3984870" cy="479441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5F29B3E1-5E83-DD4B-8C0F-E34CB100FCF0}"/>
              </a:ext>
            </a:extLst>
          </p:cNvPr>
          <p:cNvSpPr/>
          <p:nvPr/>
        </p:nvSpPr>
        <p:spPr>
          <a:xfrm>
            <a:off x="1238472" y="4592601"/>
            <a:ext cx="4042530" cy="1585777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86AD2C22-EBBF-E346-BB14-5910C7D4D813}"/>
              </a:ext>
            </a:extLst>
          </p:cNvPr>
          <p:cNvSpPr/>
          <p:nvPr/>
        </p:nvSpPr>
        <p:spPr>
          <a:xfrm>
            <a:off x="6457153" y="1288994"/>
            <a:ext cx="4098345" cy="4263305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8C395462-2184-C741-9976-9F3DE02C67F5}"/>
              </a:ext>
            </a:extLst>
          </p:cNvPr>
          <p:cNvSpPr/>
          <p:nvPr/>
        </p:nvSpPr>
        <p:spPr>
          <a:xfrm flipV="1">
            <a:off x="6420978" y="5608855"/>
            <a:ext cx="4198608" cy="770392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94568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6" grpId="2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BC3AA1-3007-33E4-7FC4-D1562C72F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3CBD1BE6-8A1A-7C2F-B15E-0BC9D50479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C9A05A60-25BB-B042-9AB4-940F36764303}"/>
              </a:ext>
            </a:extLst>
          </p:cNvPr>
          <p:cNvSpPr/>
          <p:nvPr/>
        </p:nvSpPr>
        <p:spPr>
          <a:xfrm>
            <a:off x="1621536" y="3429001"/>
            <a:ext cx="9521952" cy="411480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8C453780-95AD-8B37-8E39-72166125A3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9" name="Imagem 8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0A490BE1-2CDC-DAE4-CC44-D46DDAB0BE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Espaço Reservado para Conteúdo 9" descr="Interface gráfica do usuário, Aplicativo, Word&#10;&#10;Descrição gerada automaticamente">
            <a:extLst>
              <a:ext uri="{FF2B5EF4-FFF2-40B4-BE49-F238E27FC236}">
                <a16:creationId xmlns:a16="http://schemas.microsoft.com/office/drawing/2014/main" id="{8E0C7DA0-B7BF-3AC8-E42B-5BFA59ADDD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868" y="523081"/>
            <a:ext cx="11429948" cy="5811838"/>
          </a:xfrm>
          <a:prstGeom prst="rect">
            <a:avLst/>
          </a:prstGeom>
        </p:spPr>
      </p:pic>
      <p:pic>
        <p:nvPicPr>
          <p:cNvPr id="11" name="Imagem 10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73C049A4-3928-A0EC-C26D-75B642375B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2621" y="402741"/>
            <a:ext cx="2832462" cy="6492875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11BBE3A8-54AA-0DAF-D100-D182F4B1A451}"/>
              </a:ext>
            </a:extLst>
          </p:cNvPr>
          <p:cNvSpPr/>
          <p:nvPr/>
        </p:nvSpPr>
        <p:spPr>
          <a:xfrm>
            <a:off x="838200" y="3649179"/>
            <a:ext cx="10799932" cy="411480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93502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2" animBg="1"/>
      <p:bldP spid="12" grpId="0" animBg="1"/>
      <p:bldP spid="12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54A93C1B-977B-810C-875F-BCB83FEC6B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id="{0A4D452C-2A98-0667-4D99-B65B34F9D5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Imagem 11" descr="Calendário&#10;&#10;Descrição gerada automaticamente">
            <a:extLst>
              <a:ext uri="{FF2B5EF4-FFF2-40B4-BE49-F238E27FC236}">
                <a16:creationId xmlns:a16="http://schemas.microsoft.com/office/drawing/2014/main" id="{8D9314A5-9AD9-CA48-9E8C-EBDA0E34A53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863" r="4798"/>
          <a:stretch/>
        </p:blipFill>
        <p:spPr>
          <a:xfrm>
            <a:off x="975322" y="553996"/>
            <a:ext cx="10429583" cy="5965784"/>
          </a:xfrm>
          <a:prstGeom prst="rect">
            <a:avLst/>
          </a:prstGeom>
        </p:spPr>
      </p:pic>
      <p:pic>
        <p:nvPicPr>
          <p:cNvPr id="11" name="Imagem 10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D65D37B9-110E-8E47-B0C7-4B6DBF08453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4807" r="7921"/>
          <a:stretch/>
        </p:blipFill>
        <p:spPr>
          <a:xfrm>
            <a:off x="3190611" y="5077808"/>
            <a:ext cx="7083517" cy="1904455"/>
          </a:xfrm>
          <a:prstGeom prst="rect">
            <a:avLst/>
          </a:prstGeom>
        </p:spPr>
      </p:pic>
      <p:pic>
        <p:nvPicPr>
          <p:cNvPr id="10" name="Imagem 9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99421430-E2C1-C356-6C18-C874B1F5CB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76810" y="2849871"/>
            <a:ext cx="2174373" cy="985263"/>
          </a:xfrm>
          <a:prstGeom prst="rect">
            <a:avLst/>
          </a:prstGeom>
        </p:spPr>
      </p:pic>
      <p:pic>
        <p:nvPicPr>
          <p:cNvPr id="17" name="Imagem 16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21D4E03F-A5B2-3640-9BE8-40E5ACCC8F4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26297" y="682961"/>
            <a:ext cx="7333938" cy="5276975"/>
          </a:xfrm>
          <a:prstGeom prst="rect">
            <a:avLst/>
          </a:prstGeom>
        </p:spPr>
      </p:pic>
      <p:pic>
        <p:nvPicPr>
          <p:cNvPr id="15" name="Imagem 14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DAEB4D70-A163-EC48-9ADD-B8ADA06E0E8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7095" y="1812371"/>
            <a:ext cx="1850975" cy="726622"/>
          </a:xfrm>
          <a:prstGeom prst="rect">
            <a:avLst/>
          </a:prstGeom>
        </p:spPr>
      </p:pic>
      <p:pic>
        <p:nvPicPr>
          <p:cNvPr id="8" name="Imagem 7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89882658-EB02-F75D-C428-7EC2A90118D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39610" y="1217189"/>
            <a:ext cx="2552280" cy="1126006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83B864F8-F64B-F8CF-ECD0-ECE093FBACB9}"/>
              </a:ext>
            </a:extLst>
          </p:cNvPr>
          <p:cNvSpPr txBox="1"/>
          <p:nvPr/>
        </p:nvSpPr>
        <p:spPr>
          <a:xfrm>
            <a:off x="4567186" y="-22940"/>
            <a:ext cx="23796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hlinkClick r:id="rId11"/>
              </a:rPr>
              <a:t>Link da tela de cotação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00447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0253C19B-4D1A-C12A-15FE-CAC92C8422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025091FB-E08B-4373-BF23-8484C48F66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553" y="561718"/>
            <a:ext cx="4330700" cy="444500"/>
          </a:xfrm>
          <a:prstGeom prst="rect">
            <a:avLst/>
          </a:prstGeom>
        </p:spPr>
      </p:pic>
      <p:pic>
        <p:nvPicPr>
          <p:cNvPr id="14" name="Imagem 13" descr="Texto&#10;&#10;Descrição gerada automaticamente com confiança média">
            <a:extLst>
              <a:ext uri="{FF2B5EF4-FFF2-40B4-BE49-F238E27FC236}">
                <a16:creationId xmlns:a16="http://schemas.microsoft.com/office/drawing/2014/main" id="{F22B5CB9-1616-10C0-0E6F-42C58F1AA7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30135" y="2964495"/>
            <a:ext cx="1952795" cy="1254737"/>
          </a:xfrm>
          <a:prstGeom prst="rect">
            <a:avLst/>
          </a:prstGeom>
        </p:spPr>
      </p:pic>
      <p:pic>
        <p:nvPicPr>
          <p:cNvPr id="16" name="Imagem 15" descr="Diagrama&#10;&#10;Descrição gerada automaticamente">
            <a:extLst>
              <a:ext uri="{FF2B5EF4-FFF2-40B4-BE49-F238E27FC236}">
                <a16:creationId xmlns:a16="http://schemas.microsoft.com/office/drawing/2014/main" id="{3D047EB2-6F25-30C5-BC0D-655579040B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5247" y="1728467"/>
            <a:ext cx="4535436" cy="3933577"/>
          </a:xfrm>
          <a:prstGeom prst="rect">
            <a:avLst/>
          </a:prstGeom>
        </p:spPr>
      </p:pic>
      <p:pic>
        <p:nvPicPr>
          <p:cNvPr id="9" name="Imagem 8" descr="Tela de um aparelho celular&#10;&#10;Descrição gerada automaticamente">
            <a:extLst>
              <a:ext uri="{FF2B5EF4-FFF2-40B4-BE49-F238E27FC236}">
                <a16:creationId xmlns:a16="http://schemas.microsoft.com/office/drawing/2014/main" id="{4D61ED67-448B-C24F-9C5F-B3A70465C9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73725" y="-291209"/>
            <a:ext cx="6815912" cy="7440417"/>
          </a:xfrm>
          <a:prstGeom prst="rect">
            <a:avLst/>
          </a:prstGeom>
        </p:spPr>
      </p:pic>
      <p:pic>
        <p:nvPicPr>
          <p:cNvPr id="6" name="Imagem 5" descr="Texto&#10;&#10;Descrição gerada automaticamente">
            <a:extLst>
              <a:ext uri="{FF2B5EF4-FFF2-40B4-BE49-F238E27FC236}">
                <a16:creationId xmlns:a16="http://schemas.microsoft.com/office/drawing/2014/main" id="{D4B8CF00-368C-C24C-884E-94C74692C4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4694" y="1288416"/>
            <a:ext cx="3258305" cy="4813680"/>
          </a:xfrm>
          <a:prstGeom prst="rect">
            <a:avLst/>
          </a:prstGeom>
        </p:spPr>
      </p:pic>
      <p:pic>
        <p:nvPicPr>
          <p:cNvPr id="12" name="Imagem 11" descr="Logotipo&#10;&#10;Descrição gerada automaticamente">
            <a:extLst>
              <a:ext uri="{FF2B5EF4-FFF2-40B4-BE49-F238E27FC236}">
                <a16:creationId xmlns:a16="http://schemas.microsoft.com/office/drawing/2014/main" id="{EA183CF7-B594-5E4F-B46C-DE97CAA853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4695" y="498800"/>
            <a:ext cx="966209" cy="608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901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4D1384-864C-A94F-8447-06A478323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2FFAB56-37E7-A44B-B9FA-E5518D25A0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D1F7A7F8-0F44-374F-BC14-10C396BACD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Espaço Reservado para Conteúdo 5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id="{29407292-4012-2544-B9BD-E954D4176A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m 5" descr="Interface gráfica do usuário, Tabela&#10;&#10;Descrição gerada automaticamente">
            <a:extLst>
              <a:ext uri="{FF2B5EF4-FFF2-40B4-BE49-F238E27FC236}">
                <a16:creationId xmlns:a16="http://schemas.microsoft.com/office/drawing/2014/main" id="{4F9C3B2B-385B-FC47-B847-15BE80D5A3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7175" y="1130345"/>
            <a:ext cx="8577649" cy="5727655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C3BAE6CC-AB6B-5746-B7D9-E9A7EA2BFDB1}"/>
              </a:ext>
            </a:extLst>
          </p:cNvPr>
          <p:cNvSpPr/>
          <p:nvPr/>
        </p:nvSpPr>
        <p:spPr>
          <a:xfrm>
            <a:off x="1556004" y="2893572"/>
            <a:ext cx="9531096" cy="707137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40674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EDDFFF92-7D5C-469B-2FE5-B54421B529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m 7" descr="Tabela&#10;&#10;Descrição gerada automaticamente">
            <a:extLst>
              <a:ext uri="{FF2B5EF4-FFF2-40B4-BE49-F238E27FC236}">
                <a16:creationId xmlns:a16="http://schemas.microsoft.com/office/drawing/2014/main" id="{DF17CE15-3CC8-A64C-C065-FAB4FEA61D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0313" y="-231406"/>
            <a:ext cx="6281415" cy="6146331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4BEC64D8-EC2E-6B20-3CA4-54433882FB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5477" y="902001"/>
            <a:ext cx="3873500" cy="4699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750D0128-D0AD-CE41-9CB6-D7CE4C61F34D}"/>
              </a:ext>
            </a:extLst>
          </p:cNvPr>
          <p:cNvSpPr/>
          <p:nvPr/>
        </p:nvSpPr>
        <p:spPr>
          <a:xfrm>
            <a:off x="6352032" y="4595779"/>
            <a:ext cx="5657087" cy="811373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3" name="Espaço Reservado para Conteúdo 5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BA06BFAC-1873-7749-A336-45CFBCE3590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916" t="9248" r="29310" b="49262"/>
          <a:stretch/>
        </p:blipFill>
        <p:spPr>
          <a:xfrm>
            <a:off x="243840" y="2185965"/>
            <a:ext cx="5666745" cy="2154387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BC1B05EA-156C-BC42-9B50-7A24CFD6D597}"/>
              </a:ext>
            </a:extLst>
          </p:cNvPr>
          <p:cNvSpPr/>
          <p:nvPr/>
        </p:nvSpPr>
        <p:spPr>
          <a:xfrm>
            <a:off x="146304" y="3630172"/>
            <a:ext cx="5764281" cy="707137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4" name="Gráfico 13" descr="Aviso com preenchimento sólido">
            <a:extLst>
              <a:ext uri="{FF2B5EF4-FFF2-40B4-BE49-F238E27FC236}">
                <a16:creationId xmlns:a16="http://schemas.microsoft.com/office/drawing/2014/main" id="{84879577-BEED-704B-9050-8C4D8E0B7E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14144" y="4595779"/>
            <a:ext cx="1756307" cy="1756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785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Espaço Reservado para Conteúdo 4" descr="Logotipo, nome da empresa&#10;&#10;Descrição gerada automaticamente">
            <a:extLst>
              <a:ext uri="{FF2B5EF4-FFF2-40B4-BE49-F238E27FC236}">
                <a16:creationId xmlns:a16="http://schemas.microsoft.com/office/drawing/2014/main" id="{58D20CFA-3374-9603-031B-F5824EDD4F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46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6522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C210BA-4472-DE44-8743-37838EA40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8" name="Espaço Reservado para Conteúdo 7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45EBDEAF-E9ED-9649-A82A-2A00617795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08553" y="1825625"/>
            <a:ext cx="2974894" cy="4351338"/>
          </a:xfrm>
        </p:spPr>
      </p:pic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FE62E0D0-D64D-854A-8828-6472C29C0B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 descr="Tela de um aparelho celular&#10;&#10;Descrição gerada automaticamente">
            <a:extLst>
              <a:ext uri="{FF2B5EF4-FFF2-40B4-BE49-F238E27FC236}">
                <a16:creationId xmlns:a16="http://schemas.microsoft.com/office/drawing/2014/main" id="{8E6333A3-09CB-7C40-9937-27D7AA086B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1213" y="-473385"/>
            <a:ext cx="6998977" cy="7640255"/>
          </a:xfrm>
          <a:prstGeom prst="rect">
            <a:avLst/>
          </a:prstGeom>
        </p:spPr>
      </p:pic>
      <p:pic>
        <p:nvPicPr>
          <p:cNvPr id="6" name="Imagem 5" descr="Tela de um aparelho celular&#10;&#10;Descrição gerada automaticamente">
            <a:extLst>
              <a:ext uri="{FF2B5EF4-FFF2-40B4-BE49-F238E27FC236}">
                <a16:creationId xmlns:a16="http://schemas.microsoft.com/office/drawing/2014/main" id="{17BB5103-F796-9141-A320-3059AB6B63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961" y="-398435"/>
            <a:ext cx="6943892" cy="7580123"/>
          </a:xfrm>
          <a:prstGeom prst="rect">
            <a:avLst/>
          </a:prstGeom>
        </p:spPr>
      </p:pic>
      <p:pic>
        <p:nvPicPr>
          <p:cNvPr id="10" name="Imagem 9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9D0503A7-E93A-F041-B58A-DA2E6FEDE6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0131" y="618059"/>
            <a:ext cx="3320102" cy="5028136"/>
          </a:xfrm>
          <a:prstGeom prst="rect">
            <a:avLst/>
          </a:prstGeom>
        </p:spPr>
      </p:pic>
      <p:pic>
        <p:nvPicPr>
          <p:cNvPr id="12" name="Imagem 11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98B7E8E9-A5E3-614B-8D5B-3E162E1BD3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61943" y="594724"/>
            <a:ext cx="3365887" cy="4509425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CA1F0647-8396-EE44-9C66-D2C81D92FA23}"/>
              </a:ext>
            </a:extLst>
          </p:cNvPr>
          <p:cNvSpPr/>
          <p:nvPr/>
        </p:nvSpPr>
        <p:spPr>
          <a:xfrm>
            <a:off x="2173574" y="5104149"/>
            <a:ext cx="3107572" cy="381223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2A9DE190-63D1-484C-86EC-8E22E361BACE}"/>
              </a:ext>
            </a:extLst>
          </p:cNvPr>
          <p:cNvSpPr/>
          <p:nvPr/>
        </p:nvSpPr>
        <p:spPr>
          <a:xfrm>
            <a:off x="9668656" y="1484026"/>
            <a:ext cx="1259174" cy="33125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4D50FA61-6BDF-0540-A939-CCB468DFA608}"/>
              </a:ext>
            </a:extLst>
          </p:cNvPr>
          <p:cNvSpPr/>
          <p:nvPr/>
        </p:nvSpPr>
        <p:spPr>
          <a:xfrm>
            <a:off x="9686146" y="2236030"/>
            <a:ext cx="1259174" cy="33125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7530B084-4EBC-BA4B-A100-6B54B362E8E2}"/>
              </a:ext>
            </a:extLst>
          </p:cNvPr>
          <p:cNvSpPr/>
          <p:nvPr/>
        </p:nvSpPr>
        <p:spPr>
          <a:xfrm>
            <a:off x="9701136" y="2985539"/>
            <a:ext cx="1259174" cy="33125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594A2193-0FEC-C64D-AF6E-17A5E6C72749}"/>
              </a:ext>
            </a:extLst>
          </p:cNvPr>
          <p:cNvSpPr/>
          <p:nvPr/>
        </p:nvSpPr>
        <p:spPr>
          <a:xfrm>
            <a:off x="9718626" y="3752529"/>
            <a:ext cx="1259174" cy="33125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A97B4A55-6540-3C4F-81AE-95FBEE31B9C4}"/>
              </a:ext>
            </a:extLst>
          </p:cNvPr>
          <p:cNvSpPr/>
          <p:nvPr/>
        </p:nvSpPr>
        <p:spPr>
          <a:xfrm>
            <a:off x="9676156" y="4534511"/>
            <a:ext cx="1259174" cy="33125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1" name="Imagem 20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BB35B80C-5819-D94C-ADD0-758787DDEED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8296" r="-5319" b="-13988"/>
          <a:stretch/>
        </p:blipFill>
        <p:spPr>
          <a:xfrm>
            <a:off x="8502109" y="5191203"/>
            <a:ext cx="1712050" cy="1118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161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037C90-E789-EA4B-8597-8157D8F14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A42FC17-5970-2C4A-BB65-B217D66518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E7CF6875-0E55-D345-B763-D95DD16666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Espaço Reservado para Conteúdo 5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id="{7C2AB260-BCEE-464B-92E9-3CDB5ADC85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40EE4518-79AF-D742-8434-762D8B039D19}"/>
              </a:ext>
            </a:extLst>
          </p:cNvPr>
          <p:cNvSpPr/>
          <p:nvPr/>
        </p:nvSpPr>
        <p:spPr>
          <a:xfrm>
            <a:off x="1556004" y="4011172"/>
            <a:ext cx="9531096" cy="707137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44603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2F1C27D0-B498-46C8-E457-6F03A5F26B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CDFAE041-D7AB-76BF-96A5-C3C3302351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 descr="Tabela&#10;&#10;Descrição gerada automaticamente">
            <a:extLst>
              <a:ext uri="{FF2B5EF4-FFF2-40B4-BE49-F238E27FC236}">
                <a16:creationId xmlns:a16="http://schemas.microsoft.com/office/drawing/2014/main" id="{8C4F870B-F415-04D5-D882-27A0A597C9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820" y="845034"/>
            <a:ext cx="11774360" cy="5167931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5F34A88A-E6E5-78C4-F8BE-7919E056F102}"/>
              </a:ext>
            </a:extLst>
          </p:cNvPr>
          <p:cNvSpPr/>
          <p:nvPr/>
        </p:nvSpPr>
        <p:spPr>
          <a:xfrm>
            <a:off x="1072816" y="4422098"/>
            <a:ext cx="10046368" cy="749509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02861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C23466-AEAE-A8EB-F54C-BAA2FF7B4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099A6FC5-EC5E-E331-8007-D3F41AA54C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Espaço Reservado para Conteúdo 5" descr="Tabela&#10;&#10;Descrição gerada automaticamente">
            <a:extLst>
              <a:ext uri="{FF2B5EF4-FFF2-40B4-BE49-F238E27FC236}">
                <a16:creationId xmlns:a16="http://schemas.microsoft.com/office/drawing/2014/main" id="{468B5650-FE4A-D584-D3BC-91E2C9579C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190468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54A93C1B-977B-810C-875F-BCB83FEC6B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Imagem 1" descr="Tabela&#10;&#10;Descrição gerada automaticamente">
            <a:extLst>
              <a:ext uri="{FF2B5EF4-FFF2-40B4-BE49-F238E27FC236}">
                <a16:creationId xmlns:a16="http://schemas.microsoft.com/office/drawing/2014/main" id="{AB13BD93-EA34-9C0E-1E73-48F15CDC65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7386" y="534664"/>
            <a:ext cx="8408461" cy="5592133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F3DB5F67-9414-04D2-D799-C7AF07E8F2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7387" y="6245939"/>
            <a:ext cx="8408461" cy="351031"/>
          </a:xfrm>
          <a:prstGeom prst="rect">
            <a:avLst/>
          </a:prstGeom>
        </p:spPr>
      </p:pic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E63D5B48-4B8F-E305-24D3-D5C57665A13B}"/>
              </a:ext>
            </a:extLst>
          </p:cNvPr>
          <p:cNvCxnSpPr>
            <a:cxnSpLocks/>
          </p:cNvCxnSpPr>
          <p:nvPr/>
        </p:nvCxnSpPr>
        <p:spPr>
          <a:xfrm>
            <a:off x="7383815" y="6712213"/>
            <a:ext cx="2772032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3B4DFF02-E79C-3C40-FC24-0AC944E79238}"/>
              </a:ext>
            </a:extLst>
          </p:cNvPr>
          <p:cNvSpPr txBox="1"/>
          <p:nvPr/>
        </p:nvSpPr>
        <p:spPr>
          <a:xfrm>
            <a:off x="2739992" y="92583"/>
            <a:ext cx="7001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Relatório de economia do Segundo nível de negociação </a:t>
            </a:r>
          </a:p>
        </p:txBody>
      </p:sp>
    </p:spTree>
    <p:extLst>
      <p:ext uri="{BB962C8B-B14F-4D97-AF65-F5344CB8AC3E}">
        <p14:creationId xmlns:p14="http://schemas.microsoft.com/office/powerpoint/2010/main" val="4076622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0A0FEA26-F9A5-E0ED-9256-B8A0C73C09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m 5" descr="Uma imagem contendo Logotipo&#10;&#10;Descrição gerada automaticamente">
            <a:extLst>
              <a:ext uri="{FF2B5EF4-FFF2-40B4-BE49-F238E27FC236}">
                <a16:creationId xmlns:a16="http://schemas.microsoft.com/office/drawing/2014/main" id="{2034AC3E-D9B8-D170-0946-8B120C07C0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7264" y="79907"/>
            <a:ext cx="3962400" cy="457200"/>
          </a:xfrm>
          <a:prstGeom prst="rect">
            <a:avLst/>
          </a:prstGeom>
        </p:spPr>
      </p:pic>
      <p:pic>
        <p:nvPicPr>
          <p:cNvPr id="8" name="Imagem 7" descr="Uma imagem contendo Aplicativo&#10;&#10;Descrição gerada automaticamente">
            <a:extLst>
              <a:ext uri="{FF2B5EF4-FFF2-40B4-BE49-F238E27FC236}">
                <a16:creationId xmlns:a16="http://schemas.microsoft.com/office/drawing/2014/main" id="{8AC34C4F-E512-AC71-F0F2-FD367A5FC5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7253" y="4341678"/>
            <a:ext cx="2404248" cy="1520333"/>
          </a:xfrm>
          <a:prstGeom prst="rect">
            <a:avLst/>
          </a:prstGeom>
        </p:spPr>
      </p:pic>
      <p:pic>
        <p:nvPicPr>
          <p:cNvPr id="10" name="Imagem 9" descr="Interface gráfica do usuário, Aplicativo, PowerPoint&#10;&#10;Descrição gerada automaticamente">
            <a:extLst>
              <a:ext uri="{FF2B5EF4-FFF2-40B4-BE49-F238E27FC236}">
                <a16:creationId xmlns:a16="http://schemas.microsoft.com/office/drawing/2014/main" id="{02F85C2E-760E-389E-5563-247C6C0623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17253" y="923874"/>
            <a:ext cx="2404248" cy="1756044"/>
          </a:xfrm>
          <a:prstGeom prst="rect">
            <a:avLst/>
          </a:prstGeom>
        </p:spPr>
      </p:pic>
      <p:pic>
        <p:nvPicPr>
          <p:cNvPr id="12" name="Imagem 11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7A3E9CE5-CE3B-91E1-476F-E7BE2D65EB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96340" y="923874"/>
            <a:ext cx="2404248" cy="4938137"/>
          </a:xfrm>
          <a:prstGeom prst="rect">
            <a:avLst/>
          </a:prstGeom>
        </p:spPr>
      </p:pic>
      <p:pic>
        <p:nvPicPr>
          <p:cNvPr id="14" name="Imagem 13" descr="Interface gráfica do usuário, Texto, Aplicativo, chat ou mensagem de texto&#10;&#10;Descrição gerada automaticamente">
            <a:extLst>
              <a:ext uri="{FF2B5EF4-FFF2-40B4-BE49-F238E27FC236}">
                <a16:creationId xmlns:a16="http://schemas.microsoft.com/office/drawing/2014/main" id="{87954D1C-247E-A6DD-E907-8C534BE6678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61924" y="923874"/>
            <a:ext cx="2404248" cy="4938137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2C9C1C90-5A58-CA4A-A01E-7F714071F612}"/>
              </a:ext>
            </a:extLst>
          </p:cNvPr>
          <p:cNvSpPr/>
          <p:nvPr/>
        </p:nvSpPr>
        <p:spPr>
          <a:xfrm>
            <a:off x="4584193" y="785135"/>
            <a:ext cx="2908894" cy="5237713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CaixaDeTexto 1">
            <a:hlinkClick r:id="rId9"/>
            <a:extLst>
              <a:ext uri="{FF2B5EF4-FFF2-40B4-BE49-F238E27FC236}">
                <a16:creationId xmlns:a16="http://schemas.microsoft.com/office/drawing/2014/main" id="{DB62565C-0483-465A-3702-CB198D3A169A}"/>
              </a:ext>
            </a:extLst>
          </p:cNvPr>
          <p:cNvSpPr txBox="1"/>
          <p:nvPr/>
        </p:nvSpPr>
        <p:spPr>
          <a:xfrm>
            <a:off x="4700914" y="6134958"/>
            <a:ext cx="26837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rgbClr val="0070C0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Visualizar</a:t>
            </a:r>
            <a:r>
              <a:rPr lang="pt-BR" sz="2800" b="1" dirty="0">
                <a:solidFill>
                  <a:srgbClr val="0070C0"/>
                </a:solidFill>
              </a:rPr>
              <a:t> Planos</a:t>
            </a:r>
          </a:p>
        </p:txBody>
      </p:sp>
    </p:spTree>
    <p:extLst>
      <p:ext uri="{BB962C8B-B14F-4D97-AF65-F5344CB8AC3E}">
        <p14:creationId xmlns:p14="http://schemas.microsoft.com/office/powerpoint/2010/main" val="3020802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1EDE2F0C-89DB-4397-E810-DCA6CC4063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m 5" descr="Diagrama&#10;&#10;Descrição gerada automaticamente">
            <a:extLst>
              <a:ext uri="{FF2B5EF4-FFF2-40B4-BE49-F238E27FC236}">
                <a16:creationId xmlns:a16="http://schemas.microsoft.com/office/drawing/2014/main" id="{0E98455E-2F2D-67A1-607D-AA09007889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366" y="1304817"/>
            <a:ext cx="3716260" cy="3074763"/>
          </a:xfrm>
          <a:prstGeom prst="rect">
            <a:avLst/>
          </a:prstGeom>
        </p:spPr>
      </p:pic>
      <p:pic>
        <p:nvPicPr>
          <p:cNvPr id="8" name="Imagem 7" descr="Diagrama&#10;&#10;Descrição gerada automaticamente">
            <a:extLst>
              <a:ext uri="{FF2B5EF4-FFF2-40B4-BE49-F238E27FC236}">
                <a16:creationId xmlns:a16="http://schemas.microsoft.com/office/drawing/2014/main" id="{ED8223EC-734D-83D3-3171-4886BB02E1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9990" y="1304816"/>
            <a:ext cx="3672019" cy="3074763"/>
          </a:xfrm>
          <a:prstGeom prst="rect">
            <a:avLst/>
          </a:prstGeom>
        </p:spPr>
      </p:pic>
      <p:pic>
        <p:nvPicPr>
          <p:cNvPr id="10" name="Imagem 9" descr="Diagrama&#10;&#10;Descrição gerada automaticamente">
            <a:extLst>
              <a:ext uri="{FF2B5EF4-FFF2-40B4-BE49-F238E27FC236}">
                <a16:creationId xmlns:a16="http://schemas.microsoft.com/office/drawing/2014/main" id="{70ADEC28-86DA-9148-6408-D8BF1380DD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25538" y="1271636"/>
            <a:ext cx="3472933" cy="3107943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58E7ACFA-42E8-2FDE-CED3-F856B316AD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9686" y="5928635"/>
            <a:ext cx="10021330" cy="483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831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Uma imagem contendo Diagrama&#10;&#10;Descrição gerada automaticamente">
            <a:extLst>
              <a:ext uri="{FF2B5EF4-FFF2-40B4-BE49-F238E27FC236}">
                <a16:creationId xmlns:a16="http://schemas.microsoft.com/office/drawing/2014/main" id="{83C69F55-8230-E189-33D4-D39FA75A33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490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377F44-B678-614C-7A70-4AE71DCEF8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50F18516-7D8D-C949-DBFB-F4B0DA6F46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 descr="Uma imagem contendo Diagrama&#10;&#10;Descrição gerada automaticamente">
            <a:extLst>
              <a:ext uri="{FF2B5EF4-FFF2-40B4-BE49-F238E27FC236}">
                <a16:creationId xmlns:a16="http://schemas.microsoft.com/office/drawing/2014/main" id="{FF9A8781-CBDF-3235-F306-321FAB0459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887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BA4671E3-3B22-5E44-4419-8D08F5B639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3EA2096B-87B0-7071-D20B-832EB1609FCC}"/>
                  </a:ext>
                </a:extLst>
              </p14:cNvPr>
              <p14:cNvContentPartPr/>
              <p14:nvPr/>
            </p14:nvContentPartPr>
            <p14:xfrm>
              <a:off x="7374814" y="-243730"/>
              <a:ext cx="6480" cy="360"/>
            </p14:xfrm>
          </p:contentPart>
        </mc:Choice>
        <mc:Fallback xmlns=""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3EA2096B-87B0-7071-D20B-832EB1609FC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366174" y="-252370"/>
                <a:ext cx="2412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ACACDB72-20B2-F835-AA4C-1ECD415B2E78}"/>
                  </a:ext>
                </a:extLst>
              </p14:cNvPr>
              <p14:cNvContentPartPr/>
              <p14:nvPr/>
            </p14:nvContentPartPr>
            <p14:xfrm>
              <a:off x="2318974" y="-320050"/>
              <a:ext cx="3600" cy="360"/>
            </p14:xfrm>
          </p:contentPart>
        </mc:Choice>
        <mc:Fallback xmlns=""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ACACDB72-20B2-F835-AA4C-1ECD415B2E7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310334" y="-329050"/>
                <a:ext cx="21240" cy="1800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Imagem 4" descr="Interface gráfica do usuário, Gráfico&#10;&#10;Descrição gerada automaticamente">
            <a:extLst>
              <a:ext uri="{FF2B5EF4-FFF2-40B4-BE49-F238E27FC236}">
                <a16:creationId xmlns:a16="http://schemas.microsoft.com/office/drawing/2014/main" id="{94C93596-3FE9-827D-EDC7-7FE6DB56041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3276" y="-1"/>
            <a:ext cx="10197261" cy="6855842"/>
          </a:xfrm>
          <a:prstGeom prst="rect">
            <a:avLst/>
          </a:prstGeom>
        </p:spPr>
      </p:pic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1F7878C7-BFFA-800D-5511-2FCA3076C4A9}"/>
              </a:ext>
            </a:extLst>
          </p:cNvPr>
          <p:cNvCxnSpPr/>
          <p:nvPr/>
        </p:nvCxnSpPr>
        <p:spPr>
          <a:xfrm>
            <a:off x="1171420" y="839272"/>
            <a:ext cx="8427308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6CD5ADB1-BE96-446E-F98A-47292182E229}"/>
              </a:ext>
            </a:extLst>
          </p:cNvPr>
          <p:cNvCxnSpPr>
            <a:cxnSpLocks/>
          </p:cNvCxnSpPr>
          <p:nvPr/>
        </p:nvCxnSpPr>
        <p:spPr>
          <a:xfrm>
            <a:off x="7944488" y="3293159"/>
            <a:ext cx="2772032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13784CD2-DC84-AD6D-813E-C274BF9FA42A}"/>
              </a:ext>
            </a:extLst>
          </p:cNvPr>
          <p:cNvCxnSpPr>
            <a:cxnSpLocks/>
          </p:cNvCxnSpPr>
          <p:nvPr/>
        </p:nvCxnSpPr>
        <p:spPr>
          <a:xfrm>
            <a:off x="7944488" y="4427180"/>
            <a:ext cx="2772032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1" name="Conector Reto 20">
            <a:extLst>
              <a:ext uri="{FF2B5EF4-FFF2-40B4-BE49-F238E27FC236}">
                <a16:creationId xmlns:a16="http://schemas.microsoft.com/office/drawing/2014/main" id="{0856C9DF-2591-8FF7-D206-84A943B99D82}"/>
              </a:ext>
            </a:extLst>
          </p:cNvPr>
          <p:cNvCxnSpPr>
            <a:cxnSpLocks/>
          </p:cNvCxnSpPr>
          <p:nvPr/>
        </p:nvCxnSpPr>
        <p:spPr>
          <a:xfrm>
            <a:off x="7944488" y="5669611"/>
            <a:ext cx="2772032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FE4AD133-4DB0-7083-FC32-C1E3C12F6625}"/>
              </a:ext>
            </a:extLst>
          </p:cNvPr>
          <p:cNvCxnSpPr>
            <a:cxnSpLocks/>
          </p:cNvCxnSpPr>
          <p:nvPr/>
        </p:nvCxnSpPr>
        <p:spPr>
          <a:xfrm>
            <a:off x="7839456" y="6688631"/>
            <a:ext cx="2731008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85EBB278-5D55-C4B2-5A6B-E7D7A14B3AE0}"/>
              </a:ext>
            </a:extLst>
          </p:cNvPr>
          <p:cNvCxnSpPr>
            <a:cxnSpLocks/>
          </p:cNvCxnSpPr>
          <p:nvPr/>
        </p:nvCxnSpPr>
        <p:spPr>
          <a:xfrm>
            <a:off x="7944488" y="5999783"/>
            <a:ext cx="2731008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6577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E6FB6B93-A416-D739-82D0-F0CCCBEA21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Imagem 1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7378508A-1988-0C00-8EC5-4D654F16C6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224" y="313802"/>
            <a:ext cx="10926440" cy="6230395"/>
          </a:xfrm>
          <a:prstGeom prst="rect">
            <a:avLst/>
          </a:prstGeom>
        </p:spPr>
      </p:pic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98146309-7AA4-4169-0FA8-116019C79AA9}"/>
              </a:ext>
            </a:extLst>
          </p:cNvPr>
          <p:cNvCxnSpPr>
            <a:cxnSpLocks/>
          </p:cNvCxnSpPr>
          <p:nvPr/>
        </p:nvCxnSpPr>
        <p:spPr>
          <a:xfrm>
            <a:off x="8254314" y="1266651"/>
            <a:ext cx="2772032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EDE026A2-C463-9542-6182-BC8652CE714E}"/>
              </a:ext>
            </a:extLst>
          </p:cNvPr>
          <p:cNvCxnSpPr>
            <a:cxnSpLocks/>
          </p:cNvCxnSpPr>
          <p:nvPr/>
        </p:nvCxnSpPr>
        <p:spPr>
          <a:xfrm>
            <a:off x="8254314" y="2378429"/>
            <a:ext cx="2772032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3" name="Retângulo 12">
            <a:extLst>
              <a:ext uri="{FF2B5EF4-FFF2-40B4-BE49-F238E27FC236}">
                <a16:creationId xmlns:a16="http://schemas.microsoft.com/office/drawing/2014/main" id="{3B3E4021-FFBD-BF3B-730A-75F5BAC65F2B}"/>
              </a:ext>
            </a:extLst>
          </p:cNvPr>
          <p:cNvSpPr/>
          <p:nvPr/>
        </p:nvSpPr>
        <p:spPr>
          <a:xfrm>
            <a:off x="8390239" y="2806220"/>
            <a:ext cx="2905814" cy="3204433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4A1D65C-97EC-6865-5812-8809BD60B13C}"/>
              </a:ext>
            </a:extLst>
          </p:cNvPr>
          <p:cNvSpPr/>
          <p:nvPr/>
        </p:nvSpPr>
        <p:spPr>
          <a:xfrm>
            <a:off x="5774632" y="4945504"/>
            <a:ext cx="1713470" cy="63431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8E45C1E1-5F4E-8C48-7231-810F0A886AAA}"/>
              </a:ext>
            </a:extLst>
          </p:cNvPr>
          <p:cNvSpPr/>
          <p:nvPr/>
        </p:nvSpPr>
        <p:spPr>
          <a:xfrm>
            <a:off x="3304938" y="4945504"/>
            <a:ext cx="1713470" cy="63431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8B1E514C-3FB1-0D15-8DDC-702F640A8878}"/>
              </a:ext>
            </a:extLst>
          </p:cNvPr>
          <p:cNvSpPr/>
          <p:nvPr/>
        </p:nvSpPr>
        <p:spPr>
          <a:xfrm>
            <a:off x="835244" y="4945504"/>
            <a:ext cx="1713470" cy="63431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F37561F6-1D07-4C8B-181D-74B8C4DB692C}"/>
              </a:ext>
            </a:extLst>
          </p:cNvPr>
          <p:cNvSpPr/>
          <p:nvPr/>
        </p:nvSpPr>
        <p:spPr>
          <a:xfrm>
            <a:off x="895947" y="1123159"/>
            <a:ext cx="6924471" cy="2900202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31965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D9C75164-0B8F-F702-E4B5-5542A3E9F5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m 6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id="{64F45001-7D13-2D61-991F-B0FF881F1A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A96C5586-C231-38F9-C287-81D9EDAB57E4}"/>
              </a:ext>
            </a:extLst>
          </p:cNvPr>
          <p:cNvSpPr/>
          <p:nvPr/>
        </p:nvSpPr>
        <p:spPr>
          <a:xfrm>
            <a:off x="1816442" y="2619631"/>
            <a:ext cx="9156357" cy="667265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718AC9AA-FA51-E3D0-D0D8-5EEF98BA1E7F}"/>
              </a:ext>
            </a:extLst>
          </p:cNvPr>
          <p:cNvSpPr/>
          <p:nvPr/>
        </p:nvSpPr>
        <p:spPr>
          <a:xfrm>
            <a:off x="9774195" y="642550"/>
            <a:ext cx="1198604" cy="518985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A7B7391D-14BE-931B-1FA2-154B4E5A9012}"/>
              </a:ext>
            </a:extLst>
          </p:cNvPr>
          <p:cNvSpPr/>
          <p:nvPr/>
        </p:nvSpPr>
        <p:spPr>
          <a:xfrm>
            <a:off x="1816442" y="1981199"/>
            <a:ext cx="1643450" cy="518985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75017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223240-6BF6-EC9F-60E5-D65F3DCEC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D1BC6AEE-9453-8037-A378-7AA2D12748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Espaço Reservado para Conteúdo 5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id="{ACB7E611-1133-80CE-B1F9-FD5AB2F507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8" name="Imagem 7" descr="Texto, Aplicativo&#10;&#10;Descrição gerada automaticamente">
            <a:extLst>
              <a:ext uri="{FF2B5EF4-FFF2-40B4-BE49-F238E27FC236}">
                <a16:creationId xmlns:a16="http://schemas.microsoft.com/office/drawing/2014/main" id="{0EDD5544-F36C-E748-612E-54D04A00EA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3679" y="882650"/>
            <a:ext cx="2159000" cy="50927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A41606B3-82F8-9E0C-159B-F4078A9A638B}"/>
              </a:ext>
            </a:extLst>
          </p:cNvPr>
          <p:cNvSpPr/>
          <p:nvPr/>
        </p:nvSpPr>
        <p:spPr>
          <a:xfrm>
            <a:off x="1701115" y="2208213"/>
            <a:ext cx="1845274" cy="3982522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9153F2C5-8AE2-15EE-5ABA-4545079AABE1}"/>
              </a:ext>
            </a:extLst>
          </p:cNvPr>
          <p:cNvSpPr/>
          <p:nvPr/>
        </p:nvSpPr>
        <p:spPr>
          <a:xfrm>
            <a:off x="3744441" y="2208213"/>
            <a:ext cx="1334186" cy="3982522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5D49E91-0731-D567-9539-77A6FFB8658E}"/>
              </a:ext>
            </a:extLst>
          </p:cNvPr>
          <p:cNvSpPr/>
          <p:nvPr/>
        </p:nvSpPr>
        <p:spPr>
          <a:xfrm>
            <a:off x="5783309" y="2208213"/>
            <a:ext cx="741060" cy="3982522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AD2FAD2-2A78-5D4F-109C-60EE51F104A2}"/>
              </a:ext>
            </a:extLst>
          </p:cNvPr>
          <p:cNvSpPr/>
          <p:nvPr/>
        </p:nvSpPr>
        <p:spPr>
          <a:xfrm>
            <a:off x="8215703" y="2218382"/>
            <a:ext cx="2670599" cy="3982522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85877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Espaço Reservado para Conteúdo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24170D6E-EAD9-CA40-968A-BBA1819C6A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6" name="Imagem 5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82F67550-2E9D-F24E-B6ED-575C4C26C7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996" y="862656"/>
            <a:ext cx="10658007" cy="5365255"/>
          </a:xfrm>
          <a:prstGeom prst="rect">
            <a:avLst/>
          </a:prstGeom>
        </p:spPr>
      </p:pic>
      <p:sp>
        <p:nvSpPr>
          <p:cNvPr id="7" name="Quadro 6">
            <a:extLst>
              <a:ext uri="{FF2B5EF4-FFF2-40B4-BE49-F238E27FC236}">
                <a16:creationId xmlns:a16="http://schemas.microsoft.com/office/drawing/2014/main" id="{06ED08B5-7841-8644-84B6-126FECB736CD}"/>
              </a:ext>
            </a:extLst>
          </p:cNvPr>
          <p:cNvSpPr/>
          <p:nvPr/>
        </p:nvSpPr>
        <p:spPr>
          <a:xfrm>
            <a:off x="5066674" y="1255776"/>
            <a:ext cx="2016877" cy="797876"/>
          </a:xfrm>
          <a:prstGeom prst="fram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0" name="Quadro 9">
            <a:extLst>
              <a:ext uri="{FF2B5EF4-FFF2-40B4-BE49-F238E27FC236}">
                <a16:creationId xmlns:a16="http://schemas.microsoft.com/office/drawing/2014/main" id="{E1270D8C-EA19-A149-9A0D-4C997FA64ED4}"/>
              </a:ext>
            </a:extLst>
          </p:cNvPr>
          <p:cNvSpPr/>
          <p:nvPr/>
        </p:nvSpPr>
        <p:spPr>
          <a:xfrm>
            <a:off x="765472" y="3145536"/>
            <a:ext cx="10658007" cy="707136"/>
          </a:xfrm>
          <a:prstGeom prst="fram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649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052F24DA-6A74-A517-8A82-D4DB7CA2A4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Imagem 1" descr="Interface gráfica do usuário, Aplicativo, Teams&#10;&#10;Descrição gerada automaticamente">
            <a:extLst>
              <a:ext uri="{FF2B5EF4-FFF2-40B4-BE49-F238E27FC236}">
                <a16:creationId xmlns:a16="http://schemas.microsoft.com/office/drawing/2014/main" id="{20E44B8D-D855-3BD4-EE4D-E5776DF898C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400" t="15822" r="9399" b="8402"/>
          <a:stretch/>
        </p:blipFill>
        <p:spPr>
          <a:xfrm>
            <a:off x="1549611" y="1097338"/>
            <a:ext cx="8940584" cy="5756492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D0B7633C-2C31-C9E8-2700-C5E4F59F0D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1664" y="0"/>
            <a:ext cx="4436904" cy="773539"/>
          </a:xfrm>
          <a:prstGeom prst="rect">
            <a:avLst/>
          </a:prstGeom>
        </p:spPr>
      </p:pic>
      <p:pic>
        <p:nvPicPr>
          <p:cNvPr id="10" name="Imagem 9" descr="Ícone&#10;&#10;Descrição gerada automaticamente">
            <a:extLst>
              <a:ext uri="{FF2B5EF4-FFF2-40B4-BE49-F238E27FC236}">
                <a16:creationId xmlns:a16="http://schemas.microsoft.com/office/drawing/2014/main" id="{9CAED98D-B2F2-C389-0D8E-62B809960D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202" y="3084541"/>
            <a:ext cx="818976" cy="487486"/>
          </a:xfrm>
          <a:prstGeom prst="rect">
            <a:avLst/>
          </a:prstGeom>
        </p:spPr>
      </p:pic>
      <p:pic>
        <p:nvPicPr>
          <p:cNvPr id="12" name="Imagem 11" descr="Ícone&#10;&#10;Descrição gerada automaticamente">
            <a:extLst>
              <a:ext uri="{FF2B5EF4-FFF2-40B4-BE49-F238E27FC236}">
                <a16:creationId xmlns:a16="http://schemas.microsoft.com/office/drawing/2014/main" id="{334CE6B5-C0AE-705F-CDF6-222E40743EB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42082" y="37490"/>
            <a:ext cx="795357" cy="795357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E5F49267-F247-CAA8-2CD7-AFA869842DC5}"/>
              </a:ext>
            </a:extLst>
          </p:cNvPr>
          <p:cNvSpPr txBox="1"/>
          <p:nvPr/>
        </p:nvSpPr>
        <p:spPr>
          <a:xfrm>
            <a:off x="7057877" y="240625"/>
            <a:ext cx="46973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92D050"/>
                </a:solidFill>
              </a:rPr>
              <a:t>ESTOQUE E DEMANDA DE COMPRA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9FA5835-0E52-2DFA-6446-4DF56FD279F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38157" b="8024"/>
          <a:stretch/>
        </p:blipFill>
        <p:spPr>
          <a:xfrm>
            <a:off x="1305178" y="716533"/>
            <a:ext cx="4436904" cy="371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654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12066</TotalTime>
  <Words>1277</Words>
  <Application>Microsoft Macintosh PowerPoint</Application>
  <PresentationFormat>Widescreen</PresentationFormat>
  <Paragraphs>145</Paragraphs>
  <Slides>27</Slides>
  <Notes>23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Nave Estúdio Criativo</dc:creator>
  <cp:lastModifiedBy>David Gosain</cp:lastModifiedBy>
  <cp:revision>41</cp:revision>
  <cp:lastPrinted>2025-01-20T16:05:26Z</cp:lastPrinted>
  <dcterms:created xsi:type="dcterms:W3CDTF">2023-02-14T15:39:00Z</dcterms:created>
  <dcterms:modified xsi:type="dcterms:W3CDTF">2025-04-14T16:13:29Z</dcterms:modified>
</cp:coreProperties>
</file>